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 id="2147483657" r:id="rId2"/>
    <p:sldMasterId id="2147483658" r:id="rId3"/>
    <p:sldMasterId id="2147483659" r:id="rId4"/>
    <p:sldMasterId id="2147483660" r:id="rId5"/>
  </p:sldMasterIdLst>
  <p:notesMasterIdLst>
    <p:notesMasterId r:id="rId19"/>
  </p:notesMasterIdLst>
  <p:handoutMasterIdLst>
    <p:handoutMasterId r:id="rId20"/>
  </p:handoutMasterIdLst>
  <p:sldIdLst>
    <p:sldId id="681" r:id="rId6"/>
    <p:sldId id="679" r:id="rId7"/>
    <p:sldId id="680" r:id="rId8"/>
    <p:sldId id="675" r:id="rId9"/>
    <p:sldId id="682" r:id="rId10"/>
    <p:sldId id="677" r:id="rId11"/>
    <p:sldId id="683" r:id="rId12"/>
    <p:sldId id="684" r:id="rId13"/>
    <p:sldId id="685" r:id="rId14"/>
    <p:sldId id="686" r:id="rId15"/>
    <p:sldId id="687" r:id="rId16"/>
    <p:sldId id="689" r:id="rId17"/>
    <p:sldId id="688" r:id="rId18"/>
  </p:sldIdLst>
  <p:sldSz cx="9144000" cy="6858000" type="screen4x3"/>
  <p:notesSz cx="6797675" cy="9928225"/>
  <p:defaultTextStyle>
    <a:defPPr>
      <a:defRPr lang="en-US"/>
    </a:defPPr>
    <a:lvl1pPr algn="ctr" rtl="0" fontAlgn="base">
      <a:spcBef>
        <a:spcPct val="0"/>
      </a:spcBef>
      <a:spcAft>
        <a:spcPct val="0"/>
      </a:spcAft>
      <a:defRPr sz="800" kern="1200">
        <a:solidFill>
          <a:srgbClr val="840165"/>
        </a:solidFill>
        <a:latin typeface="Arial" pitchFamily="34" charset="0"/>
        <a:ea typeface="+mn-ea"/>
        <a:cs typeface="+mn-cs"/>
      </a:defRPr>
    </a:lvl1pPr>
    <a:lvl2pPr marL="457200" algn="ctr" rtl="0" fontAlgn="base">
      <a:spcBef>
        <a:spcPct val="0"/>
      </a:spcBef>
      <a:spcAft>
        <a:spcPct val="0"/>
      </a:spcAft>
      <a:defRPr sz="800" kern="1200">
        <a:solidFill>
          <a:srgbClr val="840165"/>
        </a:solidFill>
        <a:latin typeface="Arial" pitchFamily="34" charset="0"/>
        <a:ea typeface="+mn-ea"/>
        <a:cs typeface="+mn-cs"/>
      </a:defRPr>
    </a:lvl2pPr>
    <a:lvl3pPr marL="914400" algn="ctr" rtl="0" fontAlgn="base">
      <a:spcBef>
        <a:spcPct val="0"/>
      </a:spcBef>
      <a:spcAft>
        <a:spcPct val="0"/>
      </a:spcAft>
      <a:defRPr sz="800" kern="1200">
        <a:solidFill>
          <a:srgbClr val="840165"/>
        </a:solidFill>
        <a:latin typeface="Arial" pitchFamily="34" charset="0"/>
        <a:ea typeface="+mn-ea"/>
        <a:cs typeface="+mn-cs"/>
      </a:defRPr>
    </a:lvl3pPr>
    <a:lvl4pPr marL="1371600" algn="ctr" rtl="0" fontAlgn="base">
      <a:spcBef>
        <a:spcPct val="0"/>
      </a:spcBef>
      <a:spcAft>
        <a:spcPct val="0"/>
      </a:spcAft>
      <a:defRPr sz="800" kern="1200">
        <a:solidFill>
          <a:srgbClr val="840165"/>
        </a:solidFill>
        <a:latin typeface="Arial" pitchFamily="34" charset="0"/>
        <a:ea typeface="+mn-ea"/>
        <a:cs typeface="+mn-cs"/>
      </a:defRPr>
    </a:lvl4pPr>
    <a:lvl5pPr marL="1828800" algn="ctr" rtl="0" fontAlgn="base">
      <a:spcBef>
        <a:spcPct val="0"/>
      </a:spcBef>
      <a:spcAft>
        <a:spcPct val="0"/>
      </a:spcAft>
      <a:defRPr sz="800" kern="1200">
        <a:solidFill>
          <a:srgbClr val="840165"/>
        </a:solidFill>
        <a:latin typeface="Arial" pitchFamily="34" charset="0"/>
        <a:ea typeface="+mn-ea"/>
        <a:cs typeface="+mn-cs"/>
      </a:defRPr>
    </a:lvl5pPr>
    <a:lvl6pPr marL="2286000" algn="l" defTabSz="914400" rtl="0" eaLnBrk="1" latinLnBrk="0" hangingPunct="1">
      <a:defRPr sz="800" kern="1200">
        <a:solidFill>
          <a:srgbClr val="840165"/>
        </a:solidFill>
        <a:latin typeface="Arial" pitchFamily="34" charset="0"/>
        <a:ea typeface="+mn-ea"/>
        <a:cs typeface="+mn-cs"/>
      </a:defRPr>
    </a:lvl6pPr>
    <a:lvl7pPr marL="2743200" algn="l" defTabSz="914400" rtl="0" eaLnBrk="1" latinLnBrk="0" hangingPunct="1">
      <a:defRPr sz="800" kern="1200">
        <a:solidFill>
          <a:srgbClr val="840165"/>
        </a:solidFill>
        <a:latin typeface="Arial" pitchFamily="34" charset="0"/>
        <a:ea typeface="+mn-ea"/>
        <a:cs typeface="+mn-cs"/>
      </a:defRPr>
    </a:lvl7pPr>
    <a:lvl8pPr marL="3200400" algn="l" defTabSz="914400" rtl="0" eaLnBrk="1" latinLnBrk="0" hangingPunct="1">
      <a:defRPr sz="800" kern="1200">
        <a:solidFill>
          <a:srgbClr val="840165"/>
        </a:solidFill>
        <a:latin typeface="Arial" pitchFamily="34" charset="0"/>
        <a:ea typeface="+mn-ea"/>
        <a:cs typeface="+mn-cs"/>
      </a:defRPr>
    </a:lvl8pPr>
    <a:lvl9pPr marL="3657600" algn="l" defTabSz="914400" rtl="0" eaLnBrk="1" latinLnBrk="0" hangingPunct="1">
      <a:defRPr sz="800" kern="1200">
        <a:solidFill>
          <a:srgbClr val="840165"/>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72DE9"/>
    <a:srgbClr val="C0C0C0"/>
    <a:srgbClr val="000000"/>
    <a:srgbClr val="840165"/>
    <a:srgbClr val="00915A"/>
    <a:srgbClr val="FF0000"/>
    <a:srgbClr val="800080"/>
    <a:srgbClr val="CC3300"/>
    <a:srgbClr val="00916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112" autoAdjust="0"/>
    <p:restoredTop sz="86555" autoAdjust="0"/>
  </p:normalViewPr>
  <p:slideViewPr>
    <p:cSldViewPr snapToGrid="0">
      <p:cViewPr varScale="1">
        <p:scale>
          <a:sx n="72" d="100"/>
          <a:sy n="72" d="100"/>
        </p:scale>
        <p:origin x="135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7" d="100"/>
          <a:sy n="77" d="100"/>
        </p:scale>
        <p:origin x="-2088" y="-90"/>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653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84" tIns="47441" rIns="94884" bIns="47441" numCol="1" anchor="t" anchorCtr="0" compatLnSpc="1">
            <a:prstTxWarp prst="textNoShape">
              <a:avLst/>
            </a:prstTxWarp>
          </a:bodyPr>
          <a:lstStyle>
            <a:lvl1pPr algn="l" defTabSz="947738">
              <a:defRPr sz="1300">
                <a:solidFill>
                  <a:schemeClr val="tx1"/>
                </a:solidFill>
              </a:defRPr>
            </a:lvl1pPr>
          </a:lstStyle>
          <a:p>
            <a:endParaRPr lang="en-GB" dirty="0"/>
          </a:p>
        </p:txBody>
      </p:sp>
      <p:sp>
        <p:nvSpPr>
          <p:cNvPr id="406531" name="Rectangle 3"/>
          <p:cNvSpPr>
            <a:spLocks noGrp="1" noChangeArrowheads="1"/>
          </p:cNvSpPr>
          <p:nvPr>
            <p:ph type="dt" sz="quarter"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84" tIns="47441" rIns="94884" bIns="47441" numCol="1" anchor="t" anchorCtr="0" compatLnSpc="1">
            <a:prstTxWarp prst="textNoShape">
              <a:avLst/>
            </a:prstTxWarp>
          </a:bodyPr>
          <a:lstStyle>
            <a:lvl1pPr algn="r" defTabSz="947738">
              <a:defRPr sz="1300">
                <a:solidFill>
                  <a:schemeClr val="tx1"/>
                </a:solidFill>
              </a:defRPr>
            </a:lvl1pPr>
          </a:lstStyle>
          <a:p>
            <a:endParaRPr lang="en-GB" dirty="0"/>
          </a:p>
        </p:txBody>
      </p:sp>
      <p:sp>
        <p:nvSpPr>
          <p:cNvPr id="406532" name="Rectangle 4"/>
          <p:cNvSpPr>
            <a:spLocks noGrp="1" noChangeArrowheads="1"/>
          </p:cNvSpPr>
          <p:nvPr>
            <p:ph type="ftr" sz="quarter" idx="2"/>
          </p:nvPr>
        </p:nvSpPr>
        <p:spPr bwMode="auto">
          <a:xfrm>
            <a:off x="0"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84" tIns="47441" rIns="94884" bIns="47441" numCol="1" anchor="b" anchorCtr="0" compatLnSpc="1">
            <a:prstTxWarp prst="textNoShape">
              <a:avLst/>
            </a:prstTxWarp>
          </a:bodyPr>
          <a:lstStyle>
            <a:lvl1pPr algn="l" defTabSz="947738">
              <a:defRPr sz="1300">
                <a:solidFill>
                  <a:schemeClr val="tx1"/>
                </a:solidFill>
              </a:defRPr>
            </a:lvl1pPr>
          </a:lstStyle>
          <a:p>
            <a:endParaRPr lang="en-GB" dirty="0"/>
          </a:p>
        </p:txBody>
      </p:sp>
      <p:sp>
        <p:nvSpPr>
          <p:cNvPr id="406533" name="Rectangle 5"/>
          <p:cNvSpPr>
            <a:spLocks noGrp="1" noChangeArrowheads="1"/>
          </p:cNvSpPr>
          <p:nvPr>
            <p:ph type="sldNum" sz="quarter" idx="3"/>
          </p:nvPr>
        </p:nvSpPr>
        <p:spPr bwMode="auto">
          <a:xfrm>
            <a:off x="3849688"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84" tIns="47441" rIns="94884" bIns="47441" numCol="1" anchor="b" anchorCtr="0" compatLnSpc="1">
            <a:prstTxWarp prst="textNoShape">
              <a:avLst/>
            </a:prstTxWarp>
          </a:bodyPr>
          <a:lstStyle>
            <a:lvl1pPr algn="r" defTabSz="947738">
              <a:defRPr sz="1300">
                <a:solidFill>
                  <a:schemeClr val="tx1"/>
                </a:solidFill>
              </a:defRPr>
            </a:lvl1pPr>
          </a:lstStyle>
          <a:p>
            <a:fld id="{9FC3BAC8-E4FD-4BC4-8110-8000265C1C63}" type="slidenum">
              <a:rPr lang="en-GB"/>
              <a:pPr/>
              <a:t>‹#›</a:t>
            </a:fld>
            <a:endParaRPr lang="en-GB" dirty="0"/>
          </a:p>
        </p:txBody>
      </p:sp>
    </p:spTree>
    <p:extLst>
      <p:ext uri="{BB962C8B-B14F-4D97-AF65-F5344CB8AC3E}">
        <p14:creationId xmlns:p14="http://schemas.microsoft.com/office/powerpoint/2010/main" val="41023934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84" tIns="47441" rIns="94884" bIns="47441" numCol="1" anchor="t" anchorCtr="0" compatLnSpc="1">
            <a:prstTxWarp prst="textNoShape">
              <a:avLst/>
            </a:prstTxWarp>
          </a:bodyPr>
          <a:lstStyle>
            <a:lvl1pPr algn="l" defTabSz="947738">
              <a:defRPr sz="1300" noProof="1">
                <a:solidFill>
                  <a:schemeClr val="tx1"/>
                </a:solidFill>
              </a:defRPr>
            </a:lvl1pPr>
          </a:lstStyle>
          <a:p>
            <a:endParaRPr lang="en-US" dirty="0"/>
          </a:p>
        </p:txBody>
      </p:sp>
      <p:sp>
        <p:nvSpPr>
          <p:cNvPr id="6147" name="Rectangle 3"/>
          <p:cNvSpPr>
            <a:spLocks noGrp="1" noChangeArrowheads="1"/>
          </p:cNvSpPr>
          <p:nvPr>
            <p:ph type="dt" idx="1"/>
          </p:nvPr>
        </p:nvSpPr>
        <p:spPr bwMode="auto">
          <a:xfrm>
            <a:off x="3849688"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84" tIns="47441" rIns="94884" bIns="47441" numCol="1" anchor="t" anchorCtr="0" compatLnSpc="1">
            <a:prstTxWarp prst="textNoShape">
              <a:avLst/>
            </a:prstTxWarp>
          </a:bodyPr>
          <a:lstStyle>
            <a:lvl1pPr algn="r" defTabSz="947738">
              <a:defRPr sz="1300" noProof="1">
                <a:solidFill>
                  <a:schemeClr val="tx1"/>
                </a:solidFill>
              </a:defRPr>
            </a:lvl1pPr>
          </a:lstStyle>
          <a:p>
            <a:endParaRPr lang="en-GB" dirty="0"/>
          </a:p>
        </p:txBody>
      </p:sp>
      <p:sp>
        <p:nvSpPr>
          <p:cNvPr id="6148" name="Rectangle 4"/>
          <p:cNvSpPr>
            <a:spLocks noGrp="1" noRot="1" noChangeAspect="1" noChangeArrowheads="1" noTextEdit="1"/>
          </p:cNvSpPr>
          <p:nvPr>
            <p:ph type="sldImg" idx="2"/>
          </p:nvPr>
        </p:nvSpPr>
        <p:spPr bwMode="auto">
          <a:xfrm>
            <a:off x="917575" y="744538"/>
            <a:ext cx="4965700" cy="37242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682625" y="4716463"/>
            <a:ext cx="5432425"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84" tIns="47441" rIns="94884" bIns="47441" numCol="1" anchor="t" anchorCtr="0" compatLnSpc="1">
            <a:prstTxWarp prst="textNoShape">
              <a:avLst/>
            </a:prstTxWarp>
          </a:bodyPr>
          <a:lstStyle/>
          <a:p>
            <a:pPr lvl="0"/>
            <a:r>
              <a:rPr lang="en-US" noProof="1"/>
              <a:t>Cliquez pour modifier les styles du texte du masque</a:t>
            </a:r>
          </a:p>
          <a:p>
            <a:pPr lvl="1"/>
            <a:r>
              <a:rPr lang="en-US" noProof="1"/>
              <a:t>Deuxième niveau</a:t>
            </a:r>
          </a:p>
          <a:p>
            <a:pPr lvl="2"/>
            <a:r>
              <a:rPr lang="en-US" noProof="1"/>
              <a:t>Troisième niveau</a:t>
            </a:r>
          </a:p>
          <a:p>
            <a:pPr lvl="3"/>
            <a:r>
              <a:rPr lang="en-US" noProof="1"/>
              <a:t>Quatrième niveau</a:t>
            </a:r>
          </a:p>
          <a:p>
            <a:pPr lvl="4"/>
            <a:r>
              <a:rPr lang="en-US" noProof="1"/>
              <a:t>Cinquième niveau</a:t>
            </a:r>
          </a:p>
        </p:txBody>
      </p:sp>
      <p:sp>
        <p:nvSpPr>
          <p:cNvPr id="6150" name="Rectangle 6"/>
          <p:cNvSpPr>
            <a:spLocks noGrp="1" noChangeArrowheads="1"/>
          </p:cNvSpPr>
          <p:nvPr>
            <p:ph type="ftr" sz="quarter" idx="4"/>
          </p:nvPr>
        </p:nvSpPr>
        <p:spPr bwMode="auto">
          <a:xfrm>
            <a:off x="0"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84" tIns="47441" rIns="94884" bIns="47441" numCol="1" anchor="b" anchorCtr="0" compatLnSpc="1">
            <a:prstTxWarp prst="textNoShape">
              <a:avLst/>
            </a:prstTxWarp>
          </a:bodyPr>
          <a:lstStyle>
            <a:lvl1pPr algn="l" defTabSz="947738">
              <a:defRPr sz="1300" noProof="1">
                <a:solidFill>
                  <a:schemeClr val="tx1"/>
                </a:solidFill>
              </a:defRPr>
            </a:lvl1pPr>
          </a:lstStyle>
          <a:p>
            <a:endParaRPr lang="en-US" dirty="0"/>
          </a:p>
        </p:txBody>
      </p:sp>
      <p:sp>
        <p:nvSpPr>
          <p:cNvPr id="6151" name="Rectangle 7"/>
          <p:cNvSpPr>
            <a:spLocks noGrp="1" noChangeArrowheads="1"/>
          </p:cNvSpPr>
          <p:nvPr>
            <p:ph type="sldNum" sz="quarter" idx="5"/>
          </p:nvPr>
        </p:nvSpPr>
        <p:spPr bwMode="auto">
          <a:xfrm>
            <a:off x="3849688" y="942975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84" tIns="47441" rIns="94884" bIns="47441" numCol="1" anchor="b" anchorCtr="0" compatLnSpc="1">
            <a:prstTxWarp prst="textNoShape">
              <a:avLst/>
            </a:prstTxWarp>
          </a:bodyPr>
          <a:lstStyle>
            <a:lvl1pPr algn="r" defTabSz="947738">
              <a:defRPr sz="1300" noProof="1">
                <a:solidFill>
                  <a:schemeClr val="tx1"/>
                </a:solidFill>
              </a:defRPr>
            </a:lvl1pPr>
          </a:lstStyle>
          <a:p>
            <a:fld id="{D0476A5C-1C59-489E-AA3F-F3212AA34599}" type="slidenum">
              <a:rPr/>
              <a:pPr/>
              <a:t>‹#›</a:t>
            </a:fld>
            <a:endParaRPr lang="en-US" dirty="0"/>
          </a:p>
        </p:txBody>
      </p:sp>
    </p:spTree>
    <p:extLst>
      <p:ext uri="{BB962C8B-B14F-4D97-AF65-F5344CB8AC3E}">
        <p14:creationId xmlns:p14="http://schemas.microsoft.com/office/powerpoint/2010/main" val="410272829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s-CO" dirty="0"/>
          </a:p>
        </p:txBody>
      </p:sp>
      <p:sp>
        <p:nvSpPr>
          <p:cNvPr id="4" name="Slide Number Placeholder 3"/>
          <p:cNvSpPr>
            <a:spLocks noGrp="1"/>
          </p:cNvSpPr>
          <p:nvPr>
            <p:ph type="sldNum" sz="quarter" idx="5"/>
          </p:nvPr>
        </p:nvSpPr>
        <p:spPr/>
        <p:txBody>
          <a:bodyPr/>
          <a:lstStyle/>
          <a:p>
            <a:fld id="{D0476A5C-1C59-489E-AA3F-F3212AA34599}" type="slidenum">
              <a:rPr lang="es-CO" smtClean="0"/>
              <a:pPr/>
              <a:t>2</a:t>
            </a:fld>
            <a:endParaRPr lang="es-CO" dirty="0"/>
          </a:p>
        </p:txBody>
      </p:sp>
    </p:spTree>
    <p:extLst>
      <p:ext uri="{BB962C8B-B14F-4D97-AF65-F5344CB8AC3E}">
        <p14:creationId xmlns:p14="http://schemas.microsoft.com/office/powerpoint/2010/main" val="406867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895210525"/>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45694340"/>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96088" y="101600"/>
            <a:ext cx="2027237" cy="6024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14375" y="101600"/>
            <a:ext cx="5929313" cy="6024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027625"/>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BNP Paribas CIB Cover">
    <p:spTree>
      <p:nvGrpSpPr>
        <p:cNvPr id="1" name=""/>
        <p:cNvGrpSpPr/>
        <p:nvPr/>
      </p:nvGrpSpPr>
      <p:grpSpPr>
        <a:xfrm>
          <a:off x="0" y="0"/>
          <a:ext cx="0" cy="0"/>
          <a:chOff x="0" y="0"/>
          <a:chExt cx="0" cy="0"/>
        </a:xfrm>
      </p:grpSpPr>
      <p:pic>
        <p:nvPicPr>
          <p:cNvPr id="15" name="Image 14" descr="fond.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9144000" cy="5321904"/>
          </a:xfrm>
          <a:prstGeom prst="rect">
            <a:avLst/>
          </a:prstGeom>
        </p:spPr>
      </p:pic>
      <p:sp>
        <p:nvSpPr>
          <p:cNvPr id="7" name="Titre 1"/>
          <p:cNvSpPr>
            <a:spLocks noGrp="1"/>
          </p:cNvSpPr>
          <p:nvPr>
            <p:ph type="ctrTitle" hasCustomPrompt="1"/>
          </p:nvPr>
        </p:nvSpPr>
        <p:spPr>
          <a:xfrm>
            <a:off x="390203" y="255589"/>
            <a:ext cx="5328592" cy="864000"/>
          </a:xfrm>
          <a:prstGeom prst="rect">
            <a:avLst/>
          </a:prstGeom>
        </p:spPr>
        <p:txBody>
          <a:bodyPr lIns="0" tIns="0" rIns="0" anchor="t">
            <a:noAutofit/>
          </a:bodyPr>
          <a:lstStyle>
            <a:lvl1pPr algn="l">
              <a:lnSpc>
                <a:spcPct val="85000"/>
              </a:lnSpc>
              <a:defRPr sz="3524" b="1" cap="all" baseline="0">
                <a:solidFill>
                  <a:schemeClr val="tx1"/>
                </a:solidFill>
              </a:defRPr>
            </a:lvl1pPr>
          </a:lstStyle>
          <a:p>
            <a:r>
              <a:rPr lang="en-GB" noProof="0" dirty="0"/>
              <a:t>presentation title </a:t>
            </a:r>
            <a:br>
              <a:rPr lang="en-GB" noProof="0" dirty="0"/>
            </a:br>
            <a:r>
              <a:rPr lang="en-GB" noProof="0" dirty="0"/>
              <a:t>on multi-lines</a:t>
            </a:r>
          </a:p>
        </p:txBody>
      </p:sp>
      <p:sp>
        <p:nvSpPr>
          <p:cNvPr id="8" name="Sous-titre 2"/>
          <p:cNvSpPr>
            <a:spLocks noGrp="1"/>
          </p:cNvSpPr>
          <p:nvPr>
            <p:ph type="subTitle" idx="1" hasCustomPrompt="1"/>
          </p:nvPr>
        </p:nvSpPr>
        <p:spPr>
          <a:xfrm>
            <a:off x="390203" y="1143794"/>
            <a:ext cx="5328000" cy="432000"/>
          </a:xfrm>
          <a:prstGeom prst="rect">
            <a:avLst/>
          </a:prstGeom>
        </p:spPr>
        <p:txBody>
          <a:bodyPr lIns="0" tIns="0" rIns="0" bIns="0" anchor="ctr">
            <a:normAutofit/>
          </a:bodyPr>
          <a:lstStyle>
            <a:lvl1pPr marL="0" indent="0" algn="l">
              <a:buNone/>
              <a:defRPr sz="2476" cap="all" baseline="0">
                <a:solidFill>
                  <a:schemeClr val="tx1"/>
                </a:solidFill>
                <a:latin typeface="+mj-lt"/>
              </a:defRPr>
            </a:lvl1pPr>
            <a:lvl2pPr marL="450678" indent="0" algn="ctr">
              <a:buNone/>
              <a:defRPr>
                <a:solidFill>
                  <a:schemeClr val="tx1">
                    <a:tint val="75000"/>
                  </a:schemeClr>
                </a:solidFill>
              </a:defRPr>
            </a:lvl2pPr>
            <a:lvl3pPr marL="901355" indent="0" algn="ctr">
              <a:buNone/>
              <a:defRPr>
                <a:solidFill>
                  <a:schemeClr val="tx1">
                    <a:tint val="75000"/>
                  </a:schemeClr>
                </a:solidFill>
              </a:defRPr>
            </a:lvl3pPr>
            <a:lvl4pPr marL="1352033" indent="0" algn="ctr">
              <a:buNone/>
              <a:defRPr>
                <a:solidFill>
                  <a:schemeClr val="tx1">
                    <a:tint val="75000"/>
                  </a:schemeClr>
                </a:solidFill>
              </a:defRPr>
            </a:lvl4pPr>
            <a:lvl5pPr marL="1802710" indent="0" algn="ctr">
              <a:buNone/>
              <a:defRPr>
                <a:solidFill>
                  <a:schemeClr val="tx1">
                    <a:tint val="75000"/>
                  </a:schemeClr>
                </a:solidFill>
              </a:defRPr>
            </a:lvl5pPr>
            <a:lvl6pPr marL="2253388" indent="0" algn="ctr">
              <a:buNone/>
              <a:defRPr>
                <a:solidFill>
                  <a:schemeClr val="tx1">
                    <a:tint val="75000"/>
                  </a:schemeClr>
                </a:solidFill>
              </a:defRPr>
            </a:lvl6pPr>
            <a:lvl7pPr marL="2704066" indent="0" algn="ctr">
              <a:buNone/>
              <a:defRPr>
                <a:solidFill>
                  <a:schemeClr val="tx1">
                    <a:tint val="75000"/>
                  </a:schemeClr>
                </a:solidFill>
              </a:defRPr>
            </a:lvl7pPr>
            <a:lvl8pPr marL="3154743" indent="0" algn="ctr">
              <a:buNone/>
              <a:defRPr>
                <a:solidFill>
                  <a:schemeClr val="tx1">
                    <a:tint val="75000"/>
                  </a:schemeClr>
                </a:solidFill>
              </a:defRPr>
            </a:lvl8pPr>
            <a:lvl9pPr marL="3605421" indent="0" algn="ctr">
              <a:buNone/>
              <a:defRPr>
                <a:solidFill>
                  <a:schemeClr val="tx1">
                    <a:tint val="75000"/>
                  </a:schemeClr>
                </a:solidFill>
              </a:defRPr>
            </a:lvl9pPr>
          </a:lstStyle>
          <a:p>
            <a:r>
              <a:rPr lang="en-GB" noProof="0" dirty="0"/>
              <a:t>subtitle</a:t>
            </a:r>
          </a:p>
        </p:txBody>
      </p:sp>
      <p:pic>
        <p:nvPicPr>
          <p:cNvPr id="9"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5805046" y="6032584"/>
            <a:ext cx="2829368" cy="20864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C:\Users\ChristineB\Seenk-D\BNPP\2015-02\PPT_43-06.pn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324960" y="5814785"/>
            <a:ext cx="2890354" cy="583595"/>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userDrawn="1"/>
        </p:nvSpPr>
        <p:spPr>
          <a:xfrm>
            <a:off x="1072183" y="4497918"/>
            <a:ext cx="3779704" cy="1128111"/>
          </a:xfrm>
          <a:prstGeom prst="rect">
            <a:avLst/>
          </a:prstGeom>
          <a:solidFill>
            <a:srgbClr val="00915A"/>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0133" tIns="88714" rIns="90133" bIns="88714" numCol="1" spcCol="0" rtlCol="0" fromWordArt="0" anchor="ctr" anchorCtr="0" forceAA="0" compatLnSpc="1">
            <a:prstTxWarp prst="textNoShape">
              <a:avLst/>
            </a:prstTxWarp>
            <a:noAutofit/>
          </a:bodyPr>
          <a:lstStyle/>
          <a:p>
            <a:pPr algn="ctr"/>
            <a:endParaRPr lang="en-GB" sz="952" dirty="0">
              <a:solidFill>
                <a:srgbClr val="43B02A"/>
              </a:solidFill>
            </a:endParaRPr>
          </a:p>
        </p:txBody>
      </p:sp>
      <p:sp>
        <p:nvSpPr>
          <p:cNvPr id="12" name="Espace réservé du texte 2"/>
          <p:cNvSpPr>
            <a:spLocks noGrp="1"/>
          </p:cNvSpPr>
          <p:nvPr>
            <p:ph type="body" idx="13" hasCustomPrompt="1"/>
          </p:nvPr>
        </p:nvSpPr>
        <p:spPr>
          <a:xfrm>
            <a:off x="1231058" y="4604253"/>
            <a:ext cx="3340942" cy="205714"/>
          </a:xfrm>
          <a:prstGeom prst="rect">
            <a:avLst/>
          </a:prstGeom>
        </p:spPr>
        <p:txBody>
          <a:bodyPr lIns="0" tIns="0" rIns="0" bIns="0" anchor="ctr">
            <a:normAutofit/>
          </a:bodyPr>
          <a:lstStyle>
            <a:lvl1pPr marL="0" indent="0" algn="l">
              <a:buNone/>
              <a:defRPr sz="1143" b="0" cap="all" baseline="0">
                <a:solidFill>
                  <a:schemeClr val="bg1"/>
                </a:solidFill>
              </a:defRPr>
            </a:lvl1pPr>
            <a:lvl2pPr marL="450678" indent="0">
              <a:buNone/>
              <a:defRPr sz="2000" b="1"/>
            </a:lvl2pPr>
            <a:lvl3pPr marL="901355" indent="0">
              <a:buNone/>
              <a:defRPr sz="1810" b="1"/>
            </a:lvl3pPr>
            <a:lvl4pPr marL="1352033" indent="0">
              <a:buNone/>
              <a:defRPr sz="1619" b="1"/>
            </a:lvl4pPr>
            <a:lvl5pPr marL="1802710" indent="0">
              <a:buNone/>
              <a:defRPr sz="1619" b="1"/>
            </a:lvl5pPr>
            <a:lvl6pPr marL="2253388" indent="0">
              <a:buNone/>
              <a:defRPr sz="1619" b="1"/>
            </a:lvl6pPr>
            <a:lvl7pPr marL="2704066" indent="0">
              <a:buNone/>
              <a:defRPr sz="1619" b="1"/>
            </a:lvl7pPr>
            <a:lvl8pPr marL="3154743" indent="0">
              <a:buNone/>
              <a:defRPr sz="1619" b="1"/>
            </a:lvl8pPr>
            <a:lvl9pPr marL="3605421" indent="0">
              <a:buNone/>
              <a:defRPr sz="1619" b="1"/>
            </a:lvl9pPr>
          </a:lstStyle>
          <a:p>
            <a:r>
              <a:rPr lang="en-GB" noProof="0" dirty="0"/>
              <a:t>author’s name</a:t>
            </a:r>
          </a:p>
        </p:txBody>
      </p:sp>
      <p:sp>
        <p:nvSpPr>
          <p:cNvPr id="13" name="Espace réservé du texte 2"/>
          <p:cNvSpPr>
            <a:spLocks noGrp="1"/>
          </p:cNvSpPr>
          <p:nvPr>
            <p:ph type="body" idx="14" hasCustomPrompt="1"/>
          </p:nvPr>
        </p:nvSpPr>
        <p:spPr>
          <a:xfrm>
            <a:off x="1231058" y="5328213"/>
            <a:ext cx="3340546" cy="205714"/>
          </a:xfrm>
          <a:prstGeom prst="rect">
            <a:avLst/>
          </a:prstGeom>
        </p:spPr>
        <p:txBody>
          <a:bodyPr vert="horz" lIns="0" tIns="0" rIns="0" bIns="0" rtlCol="0" anchor="ctr">
            <a:normAutofit/>
          </a:bodyPr>
          <a:lstStyle>
            <a:lvl1pPr marL="0" indent="0">
              <a:buNone/>
              <a:defRPr lang="en-GB" sz="1143" b="0" kern="1200" noProof="0" dirty="0" smtClean="0">
                <a:solidFill>
                  <a:schemeClr val="bg1"/>
                </a:solidFill>
                <a:latin typeface="+mn-lt"/>
                <a:ea typeface="+mn-ea"/>
                <a:cs typeface="+mn-cs"/>
              </a:defRPr>
            </a:lvl1pPr>
          </a:lstStyle>
          <a:p>
            <a:r>
              <a:rPr lang="en-GB" noProof="0" dirty="0"/>
              <a:t>Location, 00/00/2015</a:t>
            </a:r>
          </a:p>
        </p:txBody>
      </p:sp>
      <p:sp>
        <p:nvSpPr>
          <p:cNvPr id="3" name="Content Placeholder 2"/>
          <p:cNvSpPr>
            <a:spLocks noGrp="1"/>
          </p:cNvSpPr>
          <p:nvPr>
            <p:ph sz="quarter" idx="15" hasCustomPrompt="1"/>
          </p:nvPr>
        </p:nvSpPr>
        <p:spPr>
          <a:xfrm>
            <a:off x="1231058" y="5086893"/>
            <a:ext cx="3340546" cy="205714"/>
          </a:xfrm>
          <a:prstGeom prst="rect">
            <a:avLst/>
          </a:prstGeom>
        </p:spPr>
        <p:txBody>
          <a:bodyPr vert="horz" lIns="0" tIns="0" rIns="0" bIns="0" rtlCol="0" anchor="ctr">
            <a:normAutofit/>
          </a:bodyPr>
          <a:lstStyle>
            <a:lvl1pPr>
              <a:defRPr lang="en-US" sz="1143" b="0" dirty="0" smtClean="0">
                <a:solidFill>
                  <a:schemeClr val="bg1"/>
                </a:solidFill>
              </a:defRPr>
            </a:lvl1pPr>
          </a:lstStyle>
          <a:p>
            <a:pPr marL="0" lvl="0" indent="0">
              <a:buNone/>
            </a:pPr>
            <a:r>
              <a:rPr lang="en-US" dirty="0"/>
              <a:t>Business Unit</a:t>
            </a:r>
          </a:p>
        </p:txBody>
      </p:sp>
      <p:sp>
        <p:nvSpPr>
          <p:cNvPr id="14" name="TextBox 13"/>
          <p:cNvSpPr txBox="1"/>
          <p:nvPr userDrawn="1"/>
        </p:nvSpPr>
        <p:spPr>
          <a:xfrm>
            <a:off x="1231058" y="4845573"/>
            <a:ext cx="3340546" cy="205714"/>
          </a:xfrm>
          <a:prstGeom prst="rect">
            <a:avLst/>
          </a:prstGeom>
        </p:spPr>
        <p:txBody>
          <a:bodyPr vert="horz" lIns="0" tIns="0" rIns="0" bIns="0" rtlCol="0" anchor="ctr">
            <a:normAutofit/>
          </a:bodyPr>
          <a:lstStyle>
            <a:lvl1pPr lvl="0" indent="0" defTabSz="914400">
              <a:spcBef>
                <a:spcPct val="20000"/>
              </a:spcBef>
              <a:buFont typeface="Arial" panose="020B0604020202020204" pitchFamily="34" charset="0"/>
              <a:buNone/>
              <a:defRPr sz="1200" b="0" cap="all" baseline="0">
                <a:solidFill>
                  <a:schemeClr val="bg1"/>
                </a:solidFill>
              </a:defRPr>
            </a:lvl1pPr>
            <a:lvl2pPr marL="742950" indent="-285750" defTabSz="914400">
              <a:spcBef>
                <a:spcPct val="20000"/>
              </a:spcBef>
              <a:buFont typeface="Arial" panose="020B0604020202020204" pitchFamily="34" charset="0"/>
              <a:buChar char="–"/>
              <a:defRPr sz="2800"/>
            </a:lvl2pPr>
            <a:lvl3pPr marL="1143000" indent="-228600" defTabSz="914400">
              <a:spcBef>
                <a:spcPct val="20000"/>
              </a:spcBef>
              <a:buFont typeface="Arial" panose="020B0604020202020204" pitchFamily="34" charset="0"/>
              <a:buChar char="•"/>
              <a:defRPr sz="2400"/>
            </a:lvl3pPr>
            <a:lvl4pPr marL="1600200" indent="-228600" defTabSz="914400">
              <a:spcBef>
                <a:spcPct val="20000"/>
              </a:spcBef>
              <a:buFont typeface="Arial" panose="020B0604020202020204" pitchFamily="34" charset="0"/>
              <a:buChar char="–"/>
              <a:defRPr sz="2000"/>
            </a:lvl4pPr>
            <a:lvl5pPr marL="2057400" indent="-228600" defTabSz="914400">
              <a:spcBef>
                <a:spcPct val="20000"/>
              </a:spcBef>
              <a:buFont typeface="Arial" panose="020B0604020202020204" pitchFamily="34" charset="0"/>
              <a:buChar char="»"/>
              <a:defRPr sz="2000"/>
            </a:lvl5pPr>
            <a:lvl6pPr marL="2514600" indent="-228600" defTabSz="914400">
              <a:spcBef>
                <a:spcPct val="20000"/>
              </a:spcBef>
              <a:buFont typeface="Arial" panose="020B0604020202020204" pitchFamily="34" charset="0"/>
              <a:buChar char="•"/>
              <a:defRPr sz="2000"/>
            </a:lvl6pPr>
            <a:lvl7pPr marL="2971800" indent="-228600" defTabSz="914400">
              <a:spcBef>
                <a:spcPct val="20000"/>
              </a:spcBef>
              <a:buFont typeface="Arial" panose="020B0604020202020204" pitchFamily="34" charset="0"/>
              <a:buChar char="•"/>
              <a:defRPr sz="2000"/>
            </a:lvl7pPr>
            <a:lvl8pPr marL="3429000" indent="-228600" defTabSz="914400">
              <a:spcBef>
                <a:spcPct val="20000"/>
              </a:spcBef>
              <a:buFont typeface="Arial" panose="020B0604020202020204" pitchFamily="34" charset="0"/>
              <a:buChar char="•"/>
              <a:defRPr sz="2000"/>
            </a:lvl8pPr>
            <a:lvl9pPr marL="3886200" indent="-228600" defTabSz="914400">
              <a:spcBef>
                <a:spcPct val="20000"/>
              </a:spcBef>
              <a:buFont typeface="Arial" panose="020B0604020202020204" pitchFamily="34" charset="0"/>
              <a:buChar char="•"/>
              <a:defRPr sz="2000"/>
            </a:lvl9pPr>
          </a:lstStyle>
          <a:p>
            <a:pPr lvl="0"/>
            <a:r>
              <a:rPr lang="en-GB" sz="1143" dirty="0"/>
              <a:t>CORPORACIÓN FINANCIERA</a:t>
            </a:r>
          </a:p>
        </p:txBody>
      </p:sp>
    </p:spTree>
    <p:extLst>
      <p:ext uri="{BB962C8B-B14F-4D97-AF65-F5344CB8AC3E}">
        <p14:creationId xmlns:p14="http://schemas.microsoft.com/office/powerpoint/2010/main" val="3012069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443417927"/>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31896662"/>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452422529"/>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4375" y="1600200"/>
            <a:ext cx="39782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45050" y="1600200"/>
            <a:ext cx="39782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83240973"/>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6159865"/>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22661235"/>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8036689"/>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014030"/>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023917681"/>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806326412"/>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65283746"/>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96088" y="101600"/>
            <a:ext cx="2027237" cy="6024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14375" y="101600"/>
            <a:ext cx="5929313" cy="6024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17238642"/>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516837927"/>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67308814"/>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23167883"/>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4375" y="1600200"/>
            <a:ext cx="39782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45050" y="1600200"/>
            <a:ext cx="39782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02608204"/>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99144685"/>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651702874"/>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108176150"/>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50125716"/>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37769420"/>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903031158"/>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48366273"/>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96088" y="101600"/>
            <a:ext cx="2027237" cy="6024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14375" y="101600"/>
            <a:ext cx="5929313" cy="6024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85416345"/>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868147707"/>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30480112"/>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202557176"/>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4375" y="1600200"/>
            <a:ext cx="39782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45050" y="1600200"/>
            <a:ext cx="39782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26307473"/>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66885845"/>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4375" y="1600200"/>
            <a:ext cx="39782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45050" y="1600200"/>
            <a:ext cx="39782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12420880"/>
      </p:ext>
    </p:extLst>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83607394"/>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510286231"/>
      </p:ext>
    </p:extLst>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43609417"/>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63747393"/>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7013405"/>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96088" y="101600"/>
            <a:ext cx="2027237" cy="6024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14375" y="101600"/>
            <a:ext cx="5929313" cy="6024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08053833"/>
      </p:ext>
    </p:extLst>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14375" y="101600"/>
            <a:ext cx="8108950" cy="828675"/>
          </a:xfrm>
        </p:spPr>
        <p:txBody>
          <a:bodyPr/>
          <a:lstStyle/>
          <a:p>
            <a:r>
              <a:rPr lang="en-US"/>
              <a:t>Click to edit Master title style</a:t>
            </a:r>
          </a:p>
        </p:txBody>
      </p:sp>
      <p:sp>
        <p:nvSpPr>
          <p:cNvPr id="3" name="Text Placeholder 2"/>
          <p:cNvSpPr>
            <a:spLocks noGrp="1"/>
          </p:cNvSpPr>
          <p:nvPr>
            <p:ph type="body" sz="half" idx="1"/>
          </p:nvPr>
        </p:nvSpPr>
        <p:spPr>
          <a:xfrm>
            <a:off x="714375" y="1600200"/>
            <a:ext cx="3978275"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45050" y="1600200"/>
            <a:ext cx="3978275"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8694152"/>
      </p:ext>
    </p:extLst>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714375" y="101600"/>
            <a:ext cx="8108950" cy="828675"/>
          </a:xfrm>
        </p:spPr>
        <p:txBody>
          <a:bodyPr/>
          <a:lstStyle/>
          <a:p>
            <a:r>
              <a:rPr lang="en-US"/>
              <a:t>Click to edit Master title style</a:t>
            </a:r>
          </a:p>
        </p:txBody>
      </p:sp>
      <p:sp>
        <p:nvSpPr>
          <p:cNvPr id="3" name="Content Placeholder 2"/>
          <p:cNvSpPr>
            <a:spLocks noGrp="1"/>
          </p:cNvSpPr>
          <p:nvPr>
            <p:ph sz="quarter" idx="1"/>
          </p:nvPr>
        </p:nvSpPr>
        <p:spPr>
          <a:xfrm>
            <a:off x="714375" y="1600200"/>
            <a:ext cx="3978275"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845050" y="1600200"/>
            <a:ext cx="3978275"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714375" y="3938588"/>
            <a:ext cx="3978275"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845050" y="3938588"/>
            <a:ext cx="3978275"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92083462"/>
      </p:ext>
    </p:extLst>
  </p:cSld>
  <p:clrMapOvr>
    <a:masterClrMapping/>
  </p:clrMapOvr>
  <p:transition>
    <p:fad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714375" y="101600"/>
            <a:ext cx="8108950" cy="828675"/>
          </a:xfrm>
        </p:spPr>
        <p:txBody>
          <a:bodyPr/>
          <a:lstStyle/>
          <a:p>
            <a:r>
              <a:rPr lang="en-US"/>
              <a:t>Click to edit Master title style</a:t>
            </a:r>
          </a:p>
        </p:txBody>
      </p:sp>
      <p:sp>
        <p:nvSpPr>
          <p:cNvPr id="3" name="Text Placeholder 2"/>
          <p:cNvSpPr>
            <a:spLocks noGrp="1"/>
          </p:cNvSpPr>
          <p:nvPr>
            <p:ph type="body" sz="half" idx="1"/>
          </p:nvPr>
        </p:nvSpPr>
        <p:spPr>
          <a:xfrm>
            <a:off x="714375" y="1600200"/>
            <a:ext cx="3978275"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845050" y="1600200"/>
            <a:ext cx="3978275"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845050" y="3938588"/>
            <a:ext cx="3978275"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79217087"/>
      </p:ext>
    </p:extLst>
  </p:cSld>
  <p:clrMapOvr>
    <a:masterClrMapping/>
  </p:clrMapOvr>
  <p:transition>
    <p:fad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514374351"/>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13807803"/>
      </p:ext>
    </p:extLst>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69558161"/>
      </p:ext>
    </p:extLst>
  </p:cSld>
  <p:clrMapOvr>
    <a:masterClrMapping/>
  </p:clrMapOvr>
  <p:transition>
    <p:fad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67166921"/>
      </p:ext>
    </p:extLst>
  </p:cSld>
  <p:clrMapOvr>
    <a:masterClrMapping/>
  </p:clrMapOvr>
  <p:transition>
    <p:fade/>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14375" y="1600200"/>
            <a:ext cx="39782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45050" y="1600200"/>
            <a:ext cx="397827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84889686"/>
      </p:ext>
    </p:extLst>
  </p:cSld>
  <p:clrMapOvr>
    <a:masterClrMapping/>
  </p:clrMapOvr>
  <p:transition>
    <p:fade/>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08324508"/>
      </p:ext>
    </p:extLst>
  </p:cSld>
  <p:clrMapOvr>
    <a:masterClrMapping/>
  </p:clrMapOvr>
  <p:transition>
    <p:fad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10490975"/>
      </p:ext>
    </p:extLst>
  </p:cSld>
  <p:clrMapOvr>
    <a:masterClrMapping/>
  </p:clrMapOvr>
  <p:transition>
    <p:fad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93349121"/>
      </p:ext>
    </p:extLst>
  </p:cSld>
  <p:clrMapOvr>
    <a:masterClrMapping/>
  </p:clrMapOvr>
  <p:transition>
    <p:fade/>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571317747"/>
      </p:ext>
    </p:extLst>
  </p:cSld>
  <p:clrMapOvr>
    <a:masterClrMapping/>
  </p:clrMapOvr>
  <p:transition>
    <p:fade/>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132410832"/>
      </p:ext>
    </p:extLst>
  </p:cSld>
  <p:clrMapOvr>
    <a:masterClrMapping/>
  </p:clrMapOvr>
  <p:transition>
    <p:fade/>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40912490"/>
      </p:ext>
    </p:extLst>
  </p:cSld>
  <p:clrMapOvr>
    <a:masterClrMapping/>
  </p:clrMapOvr>
  <p:transition>
    <p:fade/>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96088" y="101600"/>
            <a:ext cx="2027237" cy="6024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14375" y="101600"/>
            <a:ext cx="5929313" cy="6024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00437942"/>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56844666"/>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46061610"/>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179291438"/>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862670377"/>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tags" Target="../tags/tag5.xml"/><Relationship Id="rId3" Type="http://schemas.openxmlformats.org/officeDocument/2006/relationships/slideLayout" Target="../slideLayouts/slideLayout3.xml"/><Relationship Id="rId21" Type="http://schemas.openxmlformats.org/officeDocument/2006/relationships/image" Target="../media/image1.e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ags" Target="../tags/tag4.xml"/><Relationship Id="rId2" Type="http://schemas.openxmlformats.org/officeDocument/2006/relationships/slideLayout" Target="../slideLayouts/slideLayout2.xml"/><Relationship Id="rId16" Type="http://schemas.openxmlformats.org/officeDocument/2006/relationships/tags" Target="../tags/tag3.xml"/><Relationship Id="rId2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23"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tags" Target="../tags/tag6.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1.xml"/><Relationship Id="rId22"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ags" Target="../tags/tag7.xml"/><Relationship Id="rId18" Type="http://schemas.openxmlformats.org/officeDocument/2006/relationships/tags" Target="../tags/tag12.xml"/><Relationship Id="rId3" Type="http://schemas.openxmlformats.org/officeDocument/2006/relationships/slideLayout" Target="../slideLayouts/slideLayout15.xml"/><Relationship Id="rId21" Type="http://schemas.openxmlformats.org/officeDocument/2006/relationships/image" Target="../media/image2.png"/><Relationship Id="rId7" Type="http://schemas.openxmlformats.org/officeDocument/2006/relationships/slideLayout" Target="../slideLayouts/slideLayout19.xml"/><Relationship Id="rId12" Type="http://schemas.openxmlformats.org/officeDocument/2006/relationships/theme" Target="../theme/theme2.xml"/><Relationship Id="rId17" Type="http://schemas.openxmlformats.org/officeDocument/2006/relationships/tags" Target="../tags/tag11.xml"/><Relationship Id="rId2" Type="http://schemas.openxmlformats.org/officeDocument/2006/relationships/slideLayout" Target="../slideLayouts/slideLayout14.xml"/><Relationship Id="rId16" Type="http://schemas.openxmlformats.org/officeDocument/2006/relationships/tags" Target="../tags/tag10.xml"/><Relationship Id="rId20" Type="http://schemas.openxmlformats.org/officeDocument/2006/relationships/image" Target="../media/image1.emf"/><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ags" Target="../tags/tag9.xml"/><Relationship Id="rId10" Type="http://schemas.openxmlformats.org/officeDocument/2006/relationships/slideLayout" Target="../slideLayouts/slideLayout22.xml"/><Relationship Id="rId19" Type="http://schemas.openxmlformats.org/officeDocument/2006/relationships/oleObject" Target="../embeddings/oleObject2.bin"/><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ags" Target="../tags/tag8.xml"/><Relationship Id="rId22" Type="http://schemas.openxmlformats.org/officeDocument/2006/relationships/image" Target="../media/image7.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ags" Target="../tags/tag1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6" Type="http://schemas.openxmlformats.org/officeDocument/2006/relationships/image" Target="../media/image2.png"/><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5" Type="http://schemas.openxmlformats.org/officeDocument/2006/relationships/tags" Target="../tags/tag15.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tags" Target="../tags/tag1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slideLayout" Target="../slideLayouts/slideLayout47.xml"/><Relationship Id="rId18" Type="http://schemas.openxmlformats.org/officeDocument/2006/relationships/tags" Target="../tags/tag18.xml"/><Relationship Id="rId3" Type="http://schemas.openxmlformats.org/officeDocument/2006/relationships/slideLayout" Target="../slideLayouts/slideLayout37.xml"/><Relationship Id="rId21" Type="http://schemas.openxmlformats.org/officeDocument/2006/relationships/tags" Target="../tags/tag21.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17" Type="http://schemas.openxmlformats.org/officeDocument/2006/relationships/tags" Target="../tags/tag17.xml"/><Relationship Id="rId25" Type="http://schemas.openxmlformats.org/officeDocument/2006/relationships/image" Target="../media/image7.png"/><Relationship Id="rId2" Type="http://schemas.openxmlformats.org/officeDocument/2006/relationships/slideLayout" Target="../slideLayouts/slideLayout36.xml"/><Relationship Id="rId16" Type="http://schemas.openxmlformats.org/officeDocument/2006/relationships/tags" Target="../tags/tag16.xml"/><Relationship Id="rId20" Type="http://schemas.openxmlformats.org/officeDocument/2006/relationships/tags" Target="../tags/tag20.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24" Type="http://schemas.openxmlformats.org/officeDocument/2006/relationships/image" Target="../media/image2.png"/><Relationship Id="rId5" Type="http://schemas.openxmlformats.org/officeDocument/2006/relationships/slideLayout" Target="../slideLayouts/slideLayout39.xml"/><Relationship Id="rId15" Type="http://schemas.openxmlformats.org/officeDocument/2006/relationships/theme" Target="../theme/theme4.xml"/><Relationship Id="rId23" Type="http://schemas.openxmlformats.org/officeDocument/2006/relationships/image" Target="../media/image1.emf"/><Relationship Id="rId10" Type="http://schemas.openxmlformats.org/officeDocument/2006/relationships/slideLayout" Target="../slideLayouts/slideLayout44.xml"/><Relationship Id="rId19" Type="http://schemas.openxmlformats.org/officeDocument/2006/relationships/tags" Target="../tags/tag19.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slideLayout" Target="../slideLayouts/slideLayout48.xml"/><Relationship Id="rId22" Type="http://schemas.openxmlformats.org/officeDocument/2006/relationships/oleObject" Target="../embeddings/oleObject3.bin"/></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ags" Target="../tags/tag22.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theme" Target="../theme/theme5.xml"/><Relationship Id="rId2" Type="http://schemas.openxmlformats.org/officeDocument/2006/relationships/slideLayout" Target="../slideLayouts/slideLayout50.xml"/><Relationship Id="rId16" Type="http://schemas.openxmlformats.org/officeDocument/2006/relationships/image" Target="../media/image2.png"/><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tags" Target="../tags/tag24.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tags" Target="../tags/tag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838658" name="Object 2" hidden="1"/>
          <p:cNvGraphicFramePr>
            <a:graphicFrameLocks noChangeAspect="1"/>
          </p:cNvGraphicFramePr>
          <p:nvPr>
            <p:custDataLst>
              <p:tags r:id="rId14"/>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0" imgW="360" imgH="360" progId="">
                  <p:embed/>
                </p:oleObj>
              </mc:Choice>
              <mc:Fallback>
                <p:oleObj name="think-cell Slide" r:id="rId20" imgW="360" imgH="360" progId="">
                  <p:embed/>
                  <p:pic>
                    <p:nvPicPr>
                      <p:cNvPr id="0" name="Object 2" hidden="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838659" name="Picture 2" descr="Z:\Cas Clients\BNPP\2013\Tory Groman\Envoi client\SS_BM_E_BM_Q.png"/>
          <p:cNvPicPr>
            <a:picLocks noChangeAspect="1" noChangeArrowheads="1"/>
          </p:cNvPicPr>
          <p:nvPr>
            <p:custDataLst>
              <p:tags r:id="rId15"/>
            </p:custDataLst>
          </p:nvPr>
        </p:nvPicPr>
        <p:blipFill>
          <a:blip r:embed="rId22" cstate="print">
            <a:extLst>
              <a:ext uri="{28A0092B-C50C-407E-A947-70E740481C1C}">
                <a14:useLocalDpi xmlns:a14="http://schemas.microsoft.com/office/drawing/2010/main" val="0"/>
              </a:ext>
            </a:extLst>
          </a:blip>
          <a:srcRect/>
          <a:stretch>
            <a:fillRect/>
          </a:stretch>
        </p:blipFill>
        <p:spPr bwMode="auto">
          <a:xfrm>
            <a:off x="0" y="6073775"/>
            <a:ext cx="9144000"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Snip Single Corner Rectangle 12"/>
          <p:cNvSpPr/>
          <p:nvPr>
            <p:custDataLst>
              <p:tags r:id="rId16"/>
            </p:custDataLst>
          </p:nvPr>
        </p:nvSpPr>
        <p:spPr>
          <a:xfrm flipH="1">
            <a:off x="1123950" y="1593850"/>
            <a:ext cx="6985000" cy="2049463"/>
          </a:xfrm>
          <a:prstGeom prst="snip1Rect">
            <a:avLst>
              <a:gd name="adj" fmla="val 26015"/>
            </a:avLst>
          </a:prstGeom>
          <a:noFill/>
          <a:ln w="28575">
            <a:solidFill>
              <a:srgbClr val="1A171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816251" fontAlgn="auto">
              <a:spcBef>
                <a:spcPts val="0"/>
              </a:spcBef>
              <a:spcAft>
                <a:spcPts val="0"/>
              </a:spcAft>
              <a:defRPr/>
            </a:pPr>
            <a:endParaRPr lang="fr-FR" sz="1600" dirty="0"/>
          </a:p>
        </p:txBody>
      </p:sp>
      <p:pic>
        <p:nvPicPr>
          <p:cNvPr id="838661" name="Picture 3" descr="C:\Users\UserSim\Desktop\BNPP_BF_H_RVB.png"/>
          <p:cNvPicPr>
            <a:picLocks noChangeAspect="1" noChangeArrowheads="1"/>
          </p:cNvPicPr>
          <p:nvPr>
            <p:custDataLst>
              <p:tags r:id="rId17"/>
            </p:custDataLst>
          </p:nvPr>
        </p:nvPicPr>
        <p:blipFill>
          <a:blip r:embed="rId23" cstate="print">
            <a:extLst>
              <a:ext uri="{28A0092B-C50C-407E-A947-70E740481C1C}">
                <a14:useLocalDpi xmlns:a14="http://schemas.microsoft.com/office/drawing/2010/main" val="0"/>
              </a:ext>
            </a:extLst>
          </a:blip>
          <a:srcRect/>
          <a:stretch>
            <a:fillRect/>
          </a:stretch>
        </p:blipFill>
        <p:spPr bwMode="auto">
          <a:xfrm>
            <a:off x="7467600" y="955675"/>
            <a:ext cx="1282700"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38662" name="Title Placeholder 1"/>
          <p:cNvSpPr>
            <a:spLocks noGrp="1"/>
          </p:cNvSpPr>
          <p:nvPr>
            <p:ph type="title"/>
            <p:custDataLst>
              <p:tags r:id="rId18"/>
            </p:custDataLst>
          </p:nvPr>
        </p:nvSpPr>
        <p:spPr bwMode="auto">
          <a:xfrm>
            <a:off x="714375" y="101600"/>
            <a:ext cx="810895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925" tIns="38963" rIns="77925" bIns="38963" numCol="1" anchor="b" anchorCtr="0" compatLnSpc="1">
            <a:prstTxWarp prst="textNoShape">
              <a:avLst/>
            </a:prstTxWarp>
          </a:bodyPr>
          <a:lstStyle/>
          <a:p>
            <a:pPr lvl="0"/>
            <a:r>
              <a:rPr lang="en-US"/>
              <a:t>Click to edit Master title style</a:t>
            </a:r>
            <a:endParaRPr lang="fr-FR"/>
          </a:p>
        </p:txBody>
      </p:sp>
      <p:sp>
        <p:nvSpPr>
          <p:cNvPr id="838663" name="Text Placeholder 2"/>
          <p:cNvSpPr>
            <a:spLocks noGrp="1"/>
          </p:cNvSpPr>
          <p:nvPr>
            <p:ph type="body" idx="1"/>
            <p:custDataLst>
              <p:tags r:id="rId19"/>
            </p:custDataLst>
          </p:nvPr>
        </p:nvSpPr>
        <p:spPr bwMode="auto">
          <a:xfrm>
            <a:off x="714375" y="1600200"/>
            <a:ext cx="810895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925" tIns="38963" rIns="77925" bIns="38963" numCol="1" anchor="t" anchorCtr="0" compatLnSpc="1">
            <a:prstTxWarp prst="textNoShape">
              <a:avLst/>
            </a:prstTxWarp>
          </a:bodyPr>
          <a:lstStyle/>
          <a:p>
            <a:pPr lvl="0"/>
            <a:r>
              <a:rPr lang="en-US"/>
              <a:t>Click to edit Master text styles</a:t>
            </a:r>
          </a:p>
          <a:p>
            <a:pPr lvl="1"/>
            <a:r>
              <a:rPr lang="en-US"/>
              <a:t>Second level</a:t>
            </a:r>
          </a:p>
        </p:txBody>
      </p:sp>
      <p:sp>
        <p:nvSpPr>
          <p:cNvPr id="2" name="fl" descr=" "/>
          <p:cNvSpPr txBox="1"/>
          <p:nvPr userDrawn="1"/>
        </p:nvSpPr>
        <p:spPr>
          <a:xfrm>
            <a:off x="0" y="6537960"/>
            <a:ext cx="9144000" cy="223138"/>
          </a:xfrm>
          <a:prstGeom prst="rect">
            <a:avLst/>
          </a:prstGeom>
          <a:noFill/>
        </p:spPr>
        <p:txBody>
          <a:bodyPr vert="horz" rtlCol="0">
            <a:spAutoFit/>
          </a:bodyPr>
          <a:lstStyle/>
          <a:p>
            <a:pPr algn="l"/>
            <a:r>
              <a:rPr lang="es-CO" sz="850" b="0" i="0" u="none" baseline="0">
                <a:solidFill>
                  <a:srgbClr val="000000"/>
                </a:solidFill>
                <a:latin typeface="Microsoft Sans Serif" panose="020B0604020202020204" pitchFamily="34" charset="0"/>
              </a:rPr>
              <a:t> </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719" r:id="rId12"/>
  </p:sldLayoutIdLst>
  <p:transition>
    <p:fade/>
  </p:transition>
  <p:txStyles>
    <p:titleStyle>
      <a:lvl1pPr algn="l" defTabSz="777875" rtl="0" fontAlgn="base">
        <a:spcBef>
          <a:spcPct val="0"/>
        </a:spcBef>
        <a:spcAft>
          <a:spcPct val="0"/>
        </a:spcAft>
        <a:defRPr sz="3000">
          <a:solidFill>
            <a:schemeClr val="tx1"/>
          </a:solidFill>
          <a:latin typeface="+mj-lt"/>
          <a:ea typeface="+mj-ea"/>
          <a:cs typeface="+mj-cs"/>
        </a:defRPr>
      </a:lvl1pPr>
      <a:lvl2pPr algn="l" defTabSz="777875" rtl="0" fontAlgn="base">
        <a:spcBef>
          <a:spcPct val="0"/>
        </a:spcBef>
        <a:spcAft>
          <a:spcPct val="0"/>
        </a:spcAft>
        <a:defRPr sz="3000">
          <a:solidFill>
            <a:schemeClr val="tx1"/>
          </a:solidFill>
          <a:latin typeface="Arial Narrow" pitchFamily="34" charset="0"/>
        </a:defRPr>
      </a:lvl2pPr>
      <a:lvl3pPr algn="l" defTabSz="777875" rtl="0" fontAlgn="base">
        <a:spcBef>
          <a:spcPct val="0"/>
        </a:spcBef>
        <a:spcAft>
          <a:spcPct val="0"/>
        </a:spcAft>
        <a:defRPr sz="3000">
          <a:solidFill>
            <a:schemeClr val="tx1"/>
          </a:solidFill>
          <a:latin typeface="Arial Narrow" pitchFamily="34" charset="0"/>
        </a:defRPr>
      </a:lvl3pPr>
      <a:lvl4pPr algn="l" defTabSz="777875" rtl="0" fontAlgn="base">
        <a:spcBef>
          <a:spcPct val="0"/>
        </a:spcBef>
        <a:spcAft>
          <a:spcPct val="0"/>
        </a:spcAft>
        <a:defRPr sz="3000">
          <a:solidFill>
            <a:schemeClr val="tx1"/>
          </a:solidFill>
          <a:latin typeface="Arial Narrow" pitchFamily="34" charset="0"/>
        </a:defRPr>
      </a:lvl4pPr>
      <a:lvl5pPr algn="l" defTabSz="777875" rtl="0" fontAlgn="base">
        <a:spcBef>
          <a:spcPct val="0"/>
        </a:spcBef>
        <a:spcAft>
          <a:spcPct val="0"/>
        </a:spcAft>
        <a:defRPr sz="3000">
          <a:solidFill>
            <a:schemeClr val="tx1"/>
          </a:solidFill>
          <a:latin typeface="Arial Narrow" pitchFamily="34" charset="0"/>
        </a:defRPr>
      </a:lvl5pPr>
      <a:lvl6pPr marL="457200" algn="l" defTabSz="777875" rtl="0" fontAlgn="base">
        <a:spcBef>
          <a:spcPct val="0"/>
        </a:spcBef>
        <a:spcAft>
          <a:spcPct val="0"/>
        </a:spcAft>
        <a:defRPr sz="3000">
          <a:solidFill>
            <a:schemeClr val="tx1"/>
          </a:solidFill>
          <a:latin typeface="Arial Narrow" pitchFamily="34" charset="0"/>
        </a:defRPr>
      </a:lvl6pPr>
      <a:lvl7pPr marL="914400" algn="l" defTabSz="777875" rtl="0" fontAlgn="base">
        <a:spcBef>
          <a:spcPct val="0"/>
        </a:spcBef>
        <a:spcAft>
          <a:spcPct val="0"/>
        </a:spcAft>
        <a:defRPr sz="3000">
          <a:solidFill>
            <a:schemeClr val="tx1"/>
          </a:solidFill>
          <a:latin typeface="Arial Narrow" pitchFamily="34" charset="0"/>
        </a:defRPr>
      </a:lvl7pPr>
      <a:lvl8pPr marL="1371600" algn="l" defTabSz="777875" rtl="0" fontAlgn="base">
        <a:spcBef>
          <a:spcPct val="0"/>
        </a:spcBef>
        <a:spcAft>
          <a:spcPct val="0"/>
        </a:spcAft>
        <a:defRPr sz="3000">
          <a:solidFill>
            <a:schemeClr val="tx1"/>
          </a:solidFill>
          <a:latin typeface="Arial Narrow" pitchFamily="34" charset="0"/>
        </a:defRPr>
      </a:lvl8pPr>
      <a:lvl9pPr marL="1828800" algn="l" defTabSz="777875" rtl="0" fontAlgn="base">
        <a:spcBef>
          <a:spcPct val="0"/>
        </a:spcBef>
        <a:spcAft>
          <a:spcPct val="0"/>
        </a:spcAft>
        <a:defRPr sz="3000">
          <a:solidFill>
            <a:schemeClr val="tx1"/>
          </a:solidFill>
          <a:latin typeface="Arial Narrow" pitchFamily="34" charset="0"/>
        </a:defRPr>
      </a:lvl9pPr>
    </p:titleStyle>
    <p:bodyStyle>
      <a:lvl1pPr marL="265113" indent="-265113" algn="l" defTabSz="777875" rtl="0" fontAlgn="base">
        <a:spcBef>
          <a:spcPts val="600"/>
        </a:spcBef>
        <a:spcAft>
          <a:spcPts val="600"/>
        </a:spcAft>
        <a:buClr>
          <a:schemeClr val="accent1"/>
        </a:buClr>
        <a:buSzPct val="120000"/>
        <a:buFont typeface="Wingdings" pitchFamily="2" charset="2"/>
        <a:buChar char="§"/>
        <a:defRPr sz="2000">
          <a:solidFill>
            <a:schemeClr val="tx1"/>
          </a:solidFill>
          <a:latin typeface="+mn-lt"/>
          <a:ea typeface="+mn-ea"/>
          <a:cs typeface="+mn-cs"/>
        </a:defRPr>
      </a:lvl1pPr>
      <a:lvl2pPr marL="631825" indent="-242888" algn="l" defTabSz="777875" rtl="0" fontAlgn="base">
        <a:spcBef>
          <a:spcPts val="600"/>
        </a:spcBef>
        <a:spcAft>
          <a:spcPts val="600"/>
        </a:spcAft>
        <a:buClr>
          <a:srgbClr val="EB6A29"/>
        </a:buClr>
        <a:buSzPct val="120000"/>
        <a:buFont typeface="Wingdings" pitchFamily="2" charset="2"/>
        <a:buChar char="§"/>
        <a:defRPr sz="1600">
          <a:solidFill>
            <a:schemeClr val="tx1"/>
          </a:solidFill>
          <a:latin typeface="+mn-lt"/>
        </a:defRPr>
      </a:lvl2pPr>
      <a:lvl3pPr marL="973138" indent="-193675" algn="l" defTabSz="777875" rtl="0" fontAlgn="base">
        <a:spcBef>
          <a:spcPct val="0"/>
        </a:spcBef>
        <a:spcAft>
          <a:spcPct val="0"/>
        </a:spcAft>
        <a:buFont typeface="Arial" pitchFamily="34" charset="0"/>
        <a:buChar char="•"/>
        <a:defRPr sz="2000">
          <a:solidFill>
            <a:schemeClr val="tx1"/>
          </a:solidFill>
          <a:latin typeface="+mn-lt"/>
        </a:defRPr>
      </a:lvl3pPr>
      <a:lvl4pPr marL="1363663" indent="-193675" algn="l" defTabSz="777875" rtl="0" fontAlgn="base">
        <a:spcBef>
          <a:spcPct val="0"/>
        </a:spcBef>
        <a:spcAft>
          <a:spcPct val="0"/>
        </a:spcAft>
        <a:buFont typeface="Arial" pitchFamily="34" charset="0"/>
        <a:buChar char="–"/>
        <a:defRPr sz="1700">
          <a:solidFill>
            <a:schemeClr val="tx1"/>
          </a:solidFill>
          <a:latin typeface="+mn-lt"/>
        </a:defRPr>
      </a:lvl4pPr>
      <a:lvl5pPr marL="1752600" indent="-193675" algn="l" defTabSz="777875" rtl="0" fontAlgn="base">
        <a:spcBef>
          <a:spcPct val="0"/>
        </a:spcBef>
        <a:spcAft>
          <a:spcPct val="0"/>
        </a:spcAft>
        <a:buFont typeface="Arial" pitchFamily="34" charset="0"/>
        <a:buChar char="»"/>
        <a:defRPr sz="1700">
          <a:solidFill>
            <a:schemeClr val="tx1"/>
          </a:solidFill>
          <a:latin typeface="+mn-lt"/>
        </a:defRPr>
      </a:lvl5pPr>
      <a:lvl6pPr marL="2209800" indent="-193675" algn="l" defTabSz="777875" rtl="0" fontAlgn="base">
        <a:spcBef>
          <a:spcPct val="0"/>
        </a:spcBef>
        <a:spcAft>
          <a:spcPct val="0"/>
        </a:spcAft>
        <a:buFont typeface="Arial" pitchFamily="34" charset="0"/>
        <a:buChar char="»"/>
        <a:defRPr sz="1700">
          <a:solidFill>
            <a:schemeClr val="tx1"/>
          </a:solidFill>
          <a:latin typeface="+mn-lt"/>
        </a:defRPr>
      </a:lvl6pPr>
      <a:lvl7pPr marL="2667000" indent="-193675" algn="l" defTabSz="777875" rtl="0" fontAlgn="base">
        <a:spcBef>
          <a:spcPct val="0"/>
        </a:spcBef>
        <a:spcAft>
          <a:spcPct val="0"/>
        </a:spcAft>
        <a:buFont typeface="Arial" pitchFamily="34" charset="0"/>
        <a:buChar char="»"/>
        <a:defRPr sz="1700">
          <a:solidFill>
            <a:schemeClr val="tx1"/>
          </a:solidFill>
          <a:latin typeface="+mn-lt"/>
        </a:defRPr>
      </a:lvl7pPr>
      <a:lvl8pPr marL="3124200" indent="-193675" algn="l" defTabSz="777875" rtl="0" fontAlgn="base">
        <a:spcBef>
          <a:spcPct val="0"/>
        </a:spcBef>
        <a:spcAft>
          <a:spcPct val="0"/>
        </a:spcAft>
        <a:buFont typeface="Arial" pitchFamily="34" charset="0"/>
        <a:buChar char="»"/>
        <a:defRPr sz="1700">
          <a:solidFill>
            <a:schemeClr val="tx1"/>
          </a:solidFill>
          <a:latin typeface="+mn-lt"/>
        </a:defRPr>
      </a:lvl8pPr>
      <a:lvl9pPr marL="3581400" indent="-193675" algn="l" defTabSz="777875" rtl="0" fontAlgn="base">
        <a:spcBef>
          <a:spcPct val="0"/>
        </a:spcBef>
        <a:spcAft>
          <a:spcPct val="0"/>
        </a:spcAft>
        <a:buFont typeface="Arial" pitchFamily="34" charset="0"/>
        <a:buChar char="»"/>
        <a:defRPr sz="1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839682" name="Object 2" hidden="1"/>
          <p:cNvGraphicFramePr>
            <a:graphicFrameLocks noChangeAspect="1"/>
          </p:cNvGraphicFramePr>
          <p:nvPr>
            <p:custDataLst>
              <p:tags r:id="rId13"/>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9" imgW="360" imgH="360" progId="">
                  <p:embed/>
                </p:oleObj>
              </mc:Choice>
              <mc:Fallback>
                <p:oleObj name="think-cell Slide" r:id="rId19" imgW="360" imgH="360" progId="">
                  <p:embed/>
                  <p:pic>
                    <p:nvPicPr>
                      <p:cNvPr id="0" name="Object 2" hidden="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839683" name="Picture 2" descr="Z:\Cas Clients\BNPP\2013\Tory Groman\Envoi client\SS_BM_E_BM_Q.png"/>
          <p:cNvPicPr>
            <a:picLocks noChangeAspect="1" noChangeArrowheads="1"/>
          </p:cNvPicPr>
          <p:nvPr>
            <p:custDataLst>
              <p:tags r:id="rId14"/>
            </p:custDataLst>
          </p:nvPr>
        </p:nvPicPr>
        <p:blipFill>
          <a:blip r:embed="rId21" cstate="print">
            <a:extLst>
              <a:ext uri="{28A0092B-C50C-407E-A947-70E740481C1C}">
                <a14:useLocalDpi xmlns:a14="http://schemas.microsoft.com/office/drawing/2010/main" val="0"/>
              </a:ext>
            </a:extLst>
          </a:blip>
          <a:srcRect/>
          <a:stretch>
            <a:fillRect/>
          </a:stretch>
        </p:blipFill>
        <p:spPr bwMode="auto">
          <a:xfrm>
            <a:off x="0" y="6073775"/>
            <a:ext cx="9144000"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39684" name="Title Placeholder 1"/>
          <p:cNvSpPr>
            <a:spLocks noGrp="1"/>
          </p:cNvSpPr>
          <p:nvPr>
            <p:ph type="title"/>
            <p:custDataLst>
              <p:tags r:id="rId15"/>
            </p:custDataLst>
          </p:nvPr>
        </p:nvSpPr>
        <p:spPr bwMode="auto">
          <a:xfrm>
            <a:off x="714375" y="101600"/>
            <a:ext cx="810895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925" tIns="38963" rIns="77925" bIns="38963" numCol="1" anchor="b" anchorCtr="0" compatLnSpc="1">
            <a:prstTxWarp prst="textNoShape">
              <a:avLst/>
            </a:prstTxWarp>
          </a:bodyPr>
          <a:lstStyle/>
          <a:p>
            <a:pPr lvl="0"/>
            <a:r>
              <a:rPr lang="en-US"/>
              <a:t>Click to edit Master title style</a:t>
            </a:r>
            <a:endParaRPr lang="fr-FR"/>
          </a:p>
        </p:txBody>
      </p:sp>
      <p:sp>
        <p:nvSpPr>
          <p:cNvPr id="11" name="TextBox 10"/>
          <p:cNvSpPr txBox="1"/>
          <p:nvPr>
            <p:custDataLst>
              <p:tags r:id="rId16"/>
            </p:custDataLst>
          </p:nvPr>
        </p:nvSpPr>
        <p:spPr>
          <a:xfrm>
            <a:off x="8851900" y="6394450"/>
            <a:ext cx="157163" cy="153988"/>
          </a:xfrm>
          <a:prstGeom prst="rect">
            <a:avLst/>
          </a:prstGeom>
          <a:noFill/>
        </p:spPr>
        <p:txBody>
          <a:bodyPr wrap="none" lIns="0" tIns="0" rIns="0" bIns="0">
            <a:spAutoFit/>
          </a:bodyPr>
          <a:lstStyle/>
          <a:p>
            <a:pPr algn="l" defTabSz="816251" fontAlgn="auto">
              <a:spcBef>
                <a:spcPts val="0"/>
              </a:spcBef>
              <a:spcAft>
                <a:spcPts val="0"/>
              </a:spcAft>
              <a:defRPr/>
            </a:pPr>
            <a:fld id="{40FD340C-ABB7-446E-8FDD-A18E6C17E444}" type="slidenum">
              <a:rPr lang="fr-FR" sz="1000">
                <a:solidFill>
                  <a:schemeClr val="tx1"/>
                </a:solidFill>
                <a:latin typeface="+mn-lt"/>
              </a:rPr>
              <a:pPr algn="l" defTabSz="816251" fontAlgn="auto">
                <a:spcBef>
                  <a:spcPts val="0"/>
                </a:spcBef>
                <a:spcAft>
                  <a:spcPts val="0"/>
                </a:spcAft>
                <a:defRPr/>
              </a:pPr>
              <a:t>‹#›</a:t>
            </a:fld>
            <a:endParaRPr lang="fr-FR" sz="1000" dirty="0">
              <a:solidFill>
                <a:schemeClr val="tx1"/>
              </a:solidFill>
              <a:latin typeface="+mn-lt"/>
            </a:endParaRPr>
          </a:p>
        </p:txBody>
      </p:sp>
      <p:pic>
        <p:nvPicPr>
          <p:cNvPr id="839686" name="Image 8" descr="suite.png"/>
          <p:cNvPicPr>
            <a:picLocks noChangeAspect="1"/>
          </p:cNvPicPr>
          <p:nvPr>
            <p:custDataLst>
              <p:tags r:id="rId17"/>
            </p:custDataLst>
          </p:nvPr>
        </p:nvPicPr>
        <p:blipFill>
          <a:blip r:embed="rId22" cstate="print">
            <a:extLst>
              <a:ext uri="{28A0092B-C50C-407E-A947-70E740481C1C}">
                <a14:useLocalDpi xmlns:a14="http://schemas.microsoft.com/office/drawing/2010/main" val="0"/>
              </a:ext>
            </a:extLst>
          </a:blip>
          <a:srcRect/>
          <a:stretch>
            <a:fillRect/>
          </a:stretch>
        </p:blipFill>
        <p:spPr bwMode="auto">
          <a:xfrm>
            <a:off x="384175" y="914400"/>
            <a:ext cx="8759825"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39687" name="Text Placeholder 2"/>
          <p:cNvSpPr>
            <a:spLocks noGrp="1"/>
          </p:cNvSpPr>
          <p:nvPr>
            <p:ph type="body" idx="1"/>
            <p:custDataLst>
              <p:tags r:id="rId18"/>
            </p:custDataLst>
          </p:nvPr>
        </p:nvSpPr>
        <p:spPr bwMode="auto">
          <a:xfrm>
            <a:off x="714375" y="1600200"/>
            <a:ext cx="810895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925" tIns="38963" rIns="77925" bIns="38963" numCol="1" anchor="t" anchorCtr="0" compatLnSpc="1">
            <a:prstTxWarp prst="textNoShape">
              <a:avLst/>
            </a:prstTxWarp>
          </a:bodyPr>
          <a:lstStyle/>
          <a:p>
            <a:pPr lvl="0"/>
            <a:r>
              <a:rPr lang="en-US"/>
              <a:t>Click to edit Master text styles</a:t>
            </a:r>
          </a:p>
          <a:p>
            <a:pPr lvl="1"/>
            <a:r>
              <a:rPr lang="en-US"/>
              <a:t>Second level</a:t>
            </a:r>
          </a:p>
        </p:txBody>
      </p:sp>
      <p:sp>
        <p:nvSpPr>
          <p:cNvPr id="21" name="Line 8"/>
          <p:cNvSpPr>
            <a:spLocks noChangeShapeType="1"/>
          </p:cNvSpPr>
          <p:nvPr/>
        </p:nvSpPr>
        <p:spPr bwMode="auto">
          <a:xfrm>
            <a:off x="8761413" y="6391275"/>
            <a:ext cx="0" cy="158750"/>
          </a:xfrm>
          <a:prstGeom prst="line">
            <a:avLst/>
          </a:prstGeom>
          <a:noFill/>
          <a:ln w="6350">
            <a:solidFill>
              <a:schemeClr val="tx1"/>
            </a:solidFill>
            <a:round/>
            <a:headEnd/>
            <a:tailEnd/>
          </a:ln>
          <a:effectLst/>
        </p:spPr>
        <p:txBody>
          <a:bodyPr/>
          <a:lstStyle/>
          <a:p>
            <a:pPr algn="l" defTabSz="816251" fontAlgn="auto">
              <a:spcBef>
                <a:spcPts val="0"/>
              </a:spcBef>
              <a:spcAft>
                <a:spcPts val="0"/>
              </a:spcAft>
              <a:defRPr/>
            </a:pPr>
            <a:endParaRPr lang="fr-FR" sz="1600" dirty="0">
              <a:solidFill>
                <a:schemeClr val="tx1"/>
              </a:solidFill>
              <a:cs typeface="Arial" pitchFamily="34" charset="0"/>
            </a:endParaRPr>
          </a:p>
        </p:txBody>
      </p:sp>
      <p:sp>
        <p:nvSpPr>
          <p:cNvPr id="24" name="TextBox 23"/>
          <p:cNvSpPr txBox="1"/>
          <p:nvPr/>
        </p:nvSpPr>
        <p:spPr>
          <a:xfrm>
            <a:off x="8043863" y="6394450"/>
            <a:ext cx="628650" cy="152400"/>
          </a:xfrm>
          <a:prstGeom prst="rect">
            <a:avLst/>
          </a:prstGeom>
          <a:noFill/>
        </p:spPr>
        <p:txBody>
          <a:bodyPr wrap="none" lIns="0" tIns="0" rIns="0" bIns="0">
            <a:spAutoFit/>
          </a:bodyPr>
          <a:lstStyle/>
          <a:p>
            <a:pPr algn="r" defTabSz="816251" fontAlgn="auto">
              <a:spcBef>
                <a:spcPts val="0"/>
              </a:spcBef>
              <a:spcAft>
                <a:spcPts val="0"/>
              </a:spcAft>
              <a:defRPr/>
            </a:pPr>
            <a:fld id="{0C546737-8C0A-4E09-962D-DA3E30E72F1B}" type="datetime1">
              <a:rPr lang="fr-FR" sz="1000">
                <a:solidFill>
                  <a:schemeClr val="tx1"/>
                </a:solidFill>
                <a:latin typeface="+mn-lt"/>
              </a:rPr>
              <a:pPr algn="r" defTabSz="816251" fontAlgn="auto">
                <a:spcBef>
                  <a:spcPts val="0"/>
                </a:spcBef>
                <a:spcAft>
                  <a:spcPts val="0"/>
                </a:spcAft>
                <a:defRPr/>
              </a:pPr>
              <a:t>09/07/2025</a:t>
            </a:fld>
            <a:endParaRPr lang="fr-FR" sz="1000" dirty="0">
              <a:solidFill>
                <a:schemeClr val="tx1"/>
              </a:solidFill>
              <a:latin typeface="+mn-lt"/>
            </a:endParaRPr>
          </a:p>
        </p:txBody>
      </p:sp>
      <p:sp>
        <p:nvSpPr>
          <p:cNvPr id="2" name="fl" descr=" "/>
          <p:cNvSpPr txBox="1"/>
          <p:nvPr userDrawn="1"/>
        </p:nvSpPr>
        <p:spPr>
          <a:xfrm>
            <a:off x="0" y="6537960"/>
            <a:ext cx="9144000" cy="223138"/>
          </a:xfrm>
          <a:prstGeom prst="rect">
            <a:avLst/>
          </a:prstGeom>
          <a:noFill/>
        </p:spPr>
        <p:txBody>
          <a:bodyPr vert="horz" rtlCol="0">
            <a:spAutoFit/>
          </a:bodyPr>
          <a:lstStyle/>
          <a:p>
            <a:pPr algn="l"/>
            <a:r>
              <a:rPr lang="es-CO" sz="850" b="0" i="0" u="none" baseline="0">
                <a:solidFill>
                  <a:srgbClr val="000000"/>
                </a:solidFill>
                <a:latin typeface="Microsoft Sans Serif" panose="020B0604020202020204" pitchFamily="34" charset="0"/>
              </a:rPr>
              <a:t> </a:t>
            </a: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ransition>
    <p:fade/>
  </p:transition>
  <p:txStyles>
    <p:titleStyle>
      <a:lvl1pPr algn="l" defTabSz="777875" rtl="0" fontAlgn="base">
        <a:spcBef>
          <a:spcPct val="0"/>
        </a:spcBef>
        <a:spcAft>
          <a:spcPct val="0"/>
        </a:spcAft>
        <a:defRPr sz="3000">
          <a:solidFill>
            <a:schemeClr val="tx1"/>
          </a:solidFill>
          <a:latin typeface="+mj-lt"/>
          <a:ea typeface="+mj-ea"/>
          <a:cs typeface="+mj-cs"/>
        </a:defRPr>
      </a:lvl1pPr>
      <a:lvl2pPr algn="l" defTabSz="777875" rtl="0" fontAlgn="base">
        <a:spcBef>
          <a:spcPct val="0"/>
        </a:spcBef>
        <a:spcAft>
          <a:spcPct val="0"/>
        </a:spcAft>
        <a:defRPr sz="3000">
          <a:solidFill>
            <a:schemeClr val="tx1"/>
          </a:solidFill>
          <a:latin typeface="Arial Narrow" pitchFamily="34" charset="0"/>
        </a:defRPr>
      </a:lvl2pPr>
      <a:lvl3pPr algn="l" defTabSz="777875" rtl="0" fontAlgn="base">
        <a:spcBef>
          <a:spcPct val="0"/>
        </a:spcBef>
        <a:spcAft>
          <a:spcPct val="0"/>
        </a:spcAft>
        <a:defRPr sz="3000">
          <a:solidFill>
            <a:schemeClr val="tx1"/>
          </a:solidFill>
          <a:latin typeface="Arial Narrow" pitchFamily="34" charset="0"/>
        </a:defRPr>
      </a:lvl3pPr>
      <a:lvl4pPr algn="l" defTabSz="777875" rtl="0" fontAlgn="base">
        <a:spcBef>
          <a:spcPct val="0"/>
        </a:spcBef>
        <a:spcAft>
          <a:spcPct val="0"/>
        </a:spcAft>
        <a:defRPr sz="3000">
          <a:solidFill>
            <a:schemeClr val="tx1"/>
          </a:solidFill>
          <a:latin typeface="Arial Narrow" pitchFamily="34" charset="0"/>
        </a:defRPr>
      </a:lvl4pPr>
      <a:lvl5pPr algn="l" defTabSz="777875" rtl="0" fontAlgn="base">
        <a:spcBef>
          <a:spcPct val="0"/>
        </a:spcBef>
        <a:spcAft>
          <a:spcPct val="0"/>
        </a:spcAft>
        <a:defRPr sz="3000">
          <a:solidFill>
            <a:schemeClr val="tx1"/>
          </a:solidFill>
          <a:latin typeface="Arial Narrow" pitchFamily="34" charset="0"/>
        </a:defRPr>
      </a:lvl5pPr>
      <a:lvl6pPr marL="457200" algn="l" defTabSz="777875" rtl="0" fontAlgn="base">
        <a:spcBef>
          <a:spcPct val="0"/>
        </a:spcBef>
        <a:spcAft>
          <a:spcPct val="0"/>
        </a:spcAft>
        <a:defRPr sz="3000">
          <a:solidFill>
            <a:schemeClr val="tx1"/>
          </a:solidFill>
          <a:latin typeface="Arial Narrow" pitchFamily="34" charset="0"/>
        </a:defRPr>
      </a:lvl6pPr>
      <a:lvl7pPr marL="914400" algn="l" defTabSz="777875" rtl="0" fontAlgn="base">
        <a:spcBef>
          <a:spcPct val="0"/>
        </a:spcBef>
        <a:spcAft>
          <a:spcPct val="0"/>
        </a:spcAft>
        <a:defRPr sz="3000">
          <a:solidFill>
            <a:schemeClr val="tx1"/>
          </a:solidFill>
          <a:latin typeface="Arial Narrow" pitchFamily="34" charset="0"/>
        </a:defRPr>
      </a:lvl7pPr>
      <a:lvl8pPr marL="1371600" algn="l" defTabSz="777875" rtl="0" fontAlgn="base">
        <a:spcBef>
          <a:spcPct val="0"/>
        </a:spcBef>
        <a:spcAft>
          <a:spcPct val="0"/>
        </a:spcAft>
        <a:defRPr sz="3000">
          <a:solidFill>
            <a:schemeClr val="tx1"/>
          </a:solidFill>
          <a:latin typeface="Arial Narrow" pitchFamily="34" charset="0"/>
        </a:defRPr>
      </a:lvl8pPr>
      <a:lvl9pPr marL="1828800" algn="l" defTabSz="777875" rtl="0" fontAlgn="base">
        <a:spcBef>
          <a:spcPct val="0"/>
        </a:spcBef>
        <a:spcAft>
          <a:spcPct val="0"/>
        </a:spcAft>
        <a:defRPr sz="3000">
          <a:solidFill>
            <a:schemeClr val="tx1"/>
          </a:solidFill>
          <a:latin typeface="Arial Narrow" pitchFamily="34" charset="0"/>
        </a:defRPr>
      </a:lvl9pPr>
    </p:titleStyle>
    <p:bodyStyle>
      <a:lvl1pPr marL="265113" indent="-265113" algn="l" defTabSz="777875" rtl="0" fontAlgn="base">
        <a:spcBef>
          <a:spcPts val="600"/>
        </a:spcBef>
        <a:spcAft>
          <a:spcPts val="600"/>
        </a:spcAft>
        <a:buClr>
          <a:schemeClr val="accent1"/>
        </a:buClr>
        <a:buSzPct val="120000"/>
        <a:buFont typeface="Wingdings" pitchFamily="2" charset="2"/>
        <a:buChar char="§"/>
        <a:defRPr sz="2000">
          <a:solidFill>
            <a:schemeClr val="tx1"/>
          </a:solidFill>
          <a:latin typeface="+mn-lt"/>
          <a:ea typeface="+mn-ea"/>
          <a:cs typeface="+mn-cs"/>
        </a:defRPr>
      </a:lvl1pPr>
      <a:lvl2pPr marL="631825" indent="-242888" algn="l" defTabSz="777875" rtl="0" fontAlgn="base">
        <a:spcBef>
          <a:spcPts val="600"/>
        </a:spcBef>
        <a:spcAft>
          <a:spcPts val="600"/>
        </a:spcAft>
        <a:buClr>
          <a:srgbClr val="EB6A29"/>
        </a:buClr>
        <a:buSzPct val="120000"/>
        <a:buFont typeface="Wingdings" pitchFamily="2" charset="2"/>
        <a:buChar char="§"/>
        <a:defRPr sz="1600">
          <a:solidFill>
            <a:schemeClr val="tx1"/>
          </a:solidFill>
          <a:latin typeface="+mn-lt"/>
        </a:defRPr>
      </a:lvl2pPr>
      <a:lvl3pPr marL="973138" indent="-193675" algn="l" defTabSz="777875" rtl="0" fontAlgn="base">
        <a:spcBef>
          <a:spcPct val="0"/>
        </a:spcBef>
        <a:spcAft>
          <a:spcPct val="0"/>
        </a:spcAft>
        <a:buFont typeface="Arial" pitchFamily="34" charset="0"/>
        <a:buChar char="•"/>
        <a:defRPr sz="2000">
          <a:solidFill>
            <a:schemeClr val="tx1"/>
          </a:solidFill>
          <a:latin typeface="+mn-lt"/>
        </a:defRPr>
      </a:lvl3pPr>
      <a:lvl4pPr marL="1363663" indent="-193675" algn="l" defTabSz="777875" rtl="0" fontAlgn="base">
        <a:spcBef>
          <a:spcPct val="0"/>
        </a:spcBef>
        <a:spcAft>
          <a:spcPct val="0"/>
        </a:spcAft>
        <a:buFont typeface="Arial" pitchFamily="34" charset="0"/>
        <a:buChar char="–"/>
        <a:defRPr sz="1700">
          <a:solidFill>
            <a:schemeClr val="tx1"/>
          </a:solidFill>
          <a:latin typeface="+mn-lt"/>
        </a:defRPr>
      </a:lvl4pPr>
      <a:lvl5pPr marL="1752600" indent="-193675" algn="l" defTabSz="777875" rtl="0" fontAlgn="base">
        <a:spcBef>
          <a:spcPct val="0"/>
        </a:spcBef>
        <a:spcAft>
          <a:spcPct val="0"/>
        </a:spcAft>
        <a:buFont typeface="Arial" pitchFamily="34" charset="0"/>
        <a:buChar char="»"/>
        <a:defRPr sz="1700">
          <a:solidFill>
            <a:schemeClr val="tx1"/>
          </a:solidFill>
          <a:latin typeface="+mn-lt"/>
        </a:defRPr>
      </a:lvl5pPr>
      <a:lvl6pPr marL="2209800" indent="-193675" algn="l" defTabSz="777875" rtl="0" fontAlgn="base">
        <a:spcBef>
          <a:spcPct val="0"/>
        </a:spcBef>
        <a:spcAft>
          <a:spcPct val="0"/>
        </a:spcAft>
        <a:buFont typeface="Arial" pitchFamily="34" charset="0"/>
        <a:buChar char="»"/>
        <a:defRPr sz="1700">
          <a:solidFill>
            <a:schemeClr val="tx1"/>
          </a:solidFill>
          <a:latin typeface="+mn-lt"/>
        </a:defRPr>
      </a:lvl6pPr>
      <a:lvl7pPr marL="2667000" indent="-193675" algn="l" defTabSz="777875" rtl="0" fontAlgn="base">
        <a:spcBef>
          <a:spcPct val="0"/>
        </a:spcBef>
        <a:spcAft>
          <a:spcPct val="0"/>
        </a:spcAft>
        <a:buFont typeface="Arial" pitchFamily="34" charset="0"/>
        <a:buChar char="»"/>
        <a:defRPr sz="1700">
          <a:solidFill>
            <a:schemeClr val="tx1"/>
          </a:solidFill>
          <a:latin typeface="+mn-lt"/>
        </a:defRPr>
      </a:lvl7pPr>
      <a:lvl8pPr marL="3124200" indent="-193675" algn="l" defTabSz="777875" rtl="0" fontAlgn="base">
        <a:spcBef>
          <a:spcPct val="0"/>
        </a:spcBef>
        <a:spcAft>
          <a:spcPct val="0"/>
        </a:spcAft>
        <a:buFont typeface="Arial" pitchFamily="34" charset="0"/>
        <a:buChar char="»"/>
        <a:defRPr sz="1700">
          <a:solidFill>
            <a:schemeClr val="tx1"/>
          </a:solidFill>
          <a:latin typeface="+mn-lt"/>
        </a:defRPr>
      </a:lvl8pPr>
      <a:lvl9pPr marL="3581400" indent="-193675" algn="l" defTabSz="777875" rtl="0" fontAlgn="base">
        <a:spcBef>
          <a:spcPct val="0"/>
        </a:spcBef>
        <a:spcAft>
          <a:spcPct val="0"/>
        </a:spcAft>
        <a:buFont typeface="Arial" pitchFamily="34" charset="0"/>
        <a:buChar char="»"/>
        <a:defRPr sz="1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840706" name="Picture 2" descr="Z:\Cas Clients\BNPP\2013\Tory Groman\Envoi client\SS_BM_E_BM_Q.png"/>
          <p:cNvPicPr>
            <a:picLocks noChangeAspect="1" noChangeArrowheads="1"/>
          </p:cNvPicPr>
          <p:nvPr>
            <p:custDataLst>
              <p:tags r:id="rId13"/>
            </p:custDataLst>
          </p:nvPr>
        </p:nvPicPr>
        <p:blipFill>
          <a:blip r:embed="rId16" cstate="print">
            <a:extLst>
              <a:ext uri="{28A0092B-C50C-407E-A947-70E740481C1C}">
                <a14:useLocalDpi xmlns:a14="http://schemas.microsoft.com/office/drawing/2010/main" val="0"/>
              </a:ext>
            </a:extLst>
          </a:blip>
          <a:srcRect/>
          <a:stretch>
            <a:fillRect/>
          </a:stretch>
        </p:blipFill>
        <p:spPr bwMode="auto">
          <a:xfrm>
            <a:off x="0" y="6073775"/>
            <a:ext cx="9144000"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p:cNvSpPr txBox="1"/>
          <p:nvPr/>
        </p:nvSpPr>
        <p:spPr>
          <a:xfrm>
            <a:off x="1301750" y="3868738"/>
            <a:ext cx="6411913" cy="2403475"/>
          </a:xfrm>
          <a:prstGeom prst="rect">
            <a:avLst/>
          </a:prstGeom>
          <a:noFill/>
        </p:spPr>
        <p:txBody>
          <a:bodyPr lIns="36000" rIns="36000" anchor="ctr"/>
          <a:lstStyle/>
          <a:p>
            <a:pPr algn="l" defTabSz="816251" fontAlgn="auto">
              <a:spcBef>
                <a:spcPts val="0"/>
              </a:spcBef>
              <a:spcAft>
                <a:spcPts val="0"/>
              </a:spcAft>
              <a:defRPr/>
            </a:pPr>
            <a:r>
              <a:rPr lang="en-US" noProof="1">
                <a:solidFill>
                  <a:schemeClr val="tx1"/>
                </a:solidFill>
                <a:ea typeface="+mj-ea"/>
                <a:cs typeface="+mj-cs"/>
              </a:rPr>
              <a:t>The information contained within this document (‘information’) is believed to be reliable but BNP Paribas CORPORACIÓN FINANCIERA does not warrant its completeness or accuracy. Opinions and estimates contained herein constitute BNP Paribas CORPORACIÓN FINANCIERA’ judgment and are subject to change without notice. BNP Paribas CORPORACIÓN FINANCIERA and its subsidiaries shall not be liable for any errors, omissions or opinions contained within this document. This material is not intended as an offer or solicitation for the purchase or sale of any financial instrument. For the avoidance of doubt, any information contained within this document will not form an agreement between parties. Additional information is available on request.</a:t>
            </a:r>
            <a:br>
              <a:rPr lang="en-US" noProof="1">
                <a:solidFill>
                  <a:schemeClr val="tx1"/>
                </a:solidFill>
                <a:ea typeface="+mj-ea"/>
                <a:cs typeface="+mj-cs"/>
              </a:rPr>
            </a:br>
            <a:br>
              <a:rPr lang="en-US" noProof="1">
                <a:solidFill>
                  <a:schemeClr val="tx1"/>
                </a:solidFill>
                <a:ea typeface="+mj-ea"/>
                <a:cs typeface="+mj-cs"/>
              </a:rPr>
            </a:br>
            <a:r>
              <a:rPr lang="en-US" noProof="1">
                <a:solidFill>
                  <a:schemeClr val="tx1"/>
                </a:solidFill>
                <a:ea typeface="+mj-ea"/>
                <a:cs typeface="+mj-cs"/>
              </a:rPr>
              <a:t>BNP Paribas CORPORACIÓN FINANCIERA is incorporated in France as a Partnership Limited by Shares and is authorised  and supervised by the ACP (Autorité de Contrôle Prudentiel) and the AMF (Autorité des Marchés Financiers). BNP Paribas CORPORACIÓN FINANCIERA' London branch is subject to limited regulation by the Financial Services Authority for the conduct of its investment business in the United Kingdom and is a member of the London Stock Exchange. BNP Paribas Trust Corporation UK Limited and Investment Fund Services Limited are wholly owned subsidiaries of BNP Paribas CORPORACIÓN FINANCIERA, incorporated in the UK and are authorised and regulated by the Financial Services Authority. Details on the extent of our regulation by the Financial Services Authority are available from us on request.</a:t>
            </a:r>
            <a:br>
              <a:rPr lang="en-US" noProof="1">
                <a:solidFill>
                  <a:schemeClr val="tx1"/>
                </a:solidFill>
                <a:ea typeface="+mj-ea"/>
                <a:cs typeface="+mj-cs"/>
              </a:rPr>
            </a:br>
            <a:r>
              <a:rPr lang="en-US" noProof="1">
                <a:solidFill>
                  <a:schemeClr val="tx1"/>
                </a:solidFill>
                <a:ea typeface="+mj-ea"/>
                <a:cs typeface="+mj-cs"/>
              </a:rPr>
              <a:t> </a:t>
            </a:r>
            <a:br>
              <a:rPr lang="en-US" noProof="1">
                <a:solidFill>
                  <a:schemeClr val="tx1"/>
                </a:solidFill>
                <a:ea typeface="+mj-ea"/>
                <a:cs typeface="+mj-cs"/>
              </a:rPr>
            </a:br>
            <a:r>
              <a:rPr lang="en-US" noProof="1">
                <a:solidFill>
                  <a:schemeClr val="tx1"/>
                </a:solidFill>
                <a:ea typeface="+mj-ea"/>
                <a:cs typeface="+mj-cs"/>
              </a:rPr>
              <a:t>The services described in this document, if offered in the U.S., are offered through BNP Paribas and its subsidiaries and its affiliates. Securities products are offered through BNP Paribas Securities Corp., a subsidiary of BNP Paribas, a broker-dealer registered with the Securities and Exchange Commission and a member of SIPC, the Financial Industry Regulatory Authority, New York Stock Exchange and other principal exchanges.</a:t>
            </a:r>
            <a:endParaRPr lang="fr-FR" sz="1600" dirty="0">
              <a:solidFill>
                <a:schemeClr val="tx1"/>
              </a:solidFill>
              <a:latin typeface="+mn-lt"/>
            </a:endParaRPr>
          </a:p>
        </p:txBody>
      </p:sp>
      <p:sp>
        <p:nvSpPr>
          <p:cNvPr id="840708" name="Title Placeholder 1"/>
          <p:cNvSpPr>
            <a:spLocks noGrp="1"/>
          </p:cNvSpPr>
          <p:nvPr>
            <p:ph type="title"/>
            <p:custDataLst>
              <p:tags r:id="rId14"/>
            </p:custDataLst>
          </p:nvPr>
        </p:nvSpPr>
        <p:spPr bwMode="auto">
          <a:xfrm>
            <a:off x="714375" y="101600"/>
            <a:ext cx="810895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925" tIns="38963" rIns="77925" bIns="38963" numCol="1" anchor="b" anchorCtr="0" compatLnSpc="1">
            <a:prstTxWarp prst="textNoShape">
              <a:avLst/>
            </a:prstTxWarp>
          </a:bodyPr>
          <a:lstStyle/>
          <a:p>
            <a:pPr lvl="0"/>
            <a:r>
              <a:rPr lang="en-US"/>
              <a:t>Click to edit Master title style</a:t>
            </a:r>
            <a:endParaRPr lang="fr-FR"/>
          </a:p>
        </p:txBody>
      </p:sp>
      <p:sp>
        <p:nvSpPr>
          <p:cNvPr id="840709" name="Text Placeholder 2"/>
          <p:cNvSpPr>
            <a:spLocks noGrp="1"/>
          </p:cNvSpPr>
          <p:nvPr>
            <p:ph type="body" idx="1"/>
            <p:custDataLst>
              <p:tags r:id="rId15"/>
            </p:custDataLst>
          </p:nvPr>
        </p:nvSpPr>
        <p:spPr bwMode="auto">
          <a:xfrm>
            <a:off x="714375" y="1600200"/>
            <a:ext cx="810895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925" tIns="38963" rIns="77925" bIns="38963" numCol="1" anchor="t" anchorCtr="0" compatLnSpc="1">
            <a:prstTxWarp prst="textNoShape">
              <a:avLst/>
            </a:prstTxWarp>
          </a:bodyPr>
          <a:lstStyle/>
          <a:p>
            <a:pPr lvl="0"/>
            <a:r>
              <a:rPr lang="en-US"/>
              <a:t>Click to edit Master text styles</a:t>
            </a:r>
          </a:p>
          <a:p>
            <a:pPr lvl="1"/>
            <a:r>
              <a:rPr lang="en-US"/>
              <a:t>Second level</a:t>
            </a:r>
          </a:p>
        </p:txBody>
      </p:sp>
      <p:sp>
        <p:nvSpPr>
          <p:cNvPr id="2" name="fl" descr=" "/>
          <p:cNvSpPr txBox="1"/>
          <p:nvPr userDrawn="1"/>
        </p:nvSpPr>
        <p:spPr>
          <a:xfrm>
            <a:off x="0" y="6537960"/>
            <a:ext cx="9144000" cy="223138"/>
          </a:xfrm>
          <a:prstGeom prst="rect">
            <a:avLst/>
          </a:prstGeom>
          <a:noFill/>
        </p:spPr>
        <p:txBody>
          <a:bodyPr vert="horz" rtlCol="0">
            <a:spAutoFit/>
          </a:bodyPr>
          <a:lstStyle/>
          <a:p>
            <a:pPr algn="l"/>
            <a:r>
              <a:rPr lang="es-CO" sz="850" b="0" i="0" u="none" baseline="0">
                <a:solidFill>
                  <a:srgbClr val="000000"/>
                </a:solidFill>
                <a:latin typeface="Microsoft Sans Serif" panose="020B0604020202020204" pitchFamily="34" charset="0"/>
              </a:rPr>
              <a:t> </a:t>
            </a:r>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ransition>
    <p:fade/>
  </p:transition>
  <p:txStyles>
    <p:titleStyle>
      <a:lvl1pPr algn="l" defTabSz="777875" rtl="0" fontAlgn="base">
        <a:spcBef>
          <a:spcPct val="0"/>
        </a:spcBef>
        <a:spcAft>
          <a:spcPct val="0"/>
        </a:spcAft>
        <a:defRPr sz="3000">
          <a:solidFill>
            <a:schemeClr val="tx1"/>
          </a:solidFill>
          <a:latin typeface="+mj-lt"/>
          <a:ea typeface="+mj-ea"/>
          <a:cs typeface="+mj-cs"/>
        </a:defRPr>
      </a:lvl1pPr>
      <a:lvl2pPr algn="l" defTabSz="777875" rtl="0" fontAlgn="base">
        <a:spcBef>
          <a:spcPct val="0"/>
        </a:spcBef>
        <a:spcAft>
          <a:spcPct val="0"/>
        </a:spcAft>
        <a:defRPr sz="3000">
          <a:solidFill>
            <a:schemeClr val="tx1"/>
          </a:solidFill>
          <a:latin typeface="Arial Narrow" pitchFamily="34" charset="0"/>
        </a:defRPr>
      </a:lvl2pPr>
      <a:lvl3pPr algn="l" defTabSz="777875" rtl="0" fontAlgn="base">
        <a:spcBef>
          <a:spcPct val="0"/>
        </a:spcBef>
        <a:spcAft>
          <a:spcPct val="0"/>
        </a:spcAft>
        <a:defRPr sz="3000">
          <a:solidFill>
            <a:schemeClr val="tx1"/>
          </a:solidFill>
          <a:latin typeface="Arial Narrow" pitchFamily="34" charset="0"/>
        </a:defRPr>
      </a:lvl3pPr>
      <a:lvl4pPr algn="l" defTabSz="777875" rtl="0" fontAlgn="base">
        <a:spcBef>
          <a:spcPct val="0"/>
        </a:spcBef>
        <a:spcAft>
          <a:spcPct val="0"/>
        </a:spcAft>
        <a:defRPr sz="3000">
          <a:solidFill>
            <a:schemeClr val="tx1"/>
          </a:solidFill>
          <a:latin typeface="Arial Narrow" pitchFamily="34" charset="0"/>
        </a:defRPr>
      </a:lvl4pPr>
      <a:lvl5pPr algn="l" defTabSz="777875" rtl="0" fontAlgn="base">
        <a:spcBef>
          <a:spcPct val="0"/>
        </a:spcBef>
        <a:spcAft>
          <a:spcPct val="0"/>
        </a:spcAft>
        <a:defRPr sz="3000">
          <a:solidFill>
            <a:schemeClr val="tx1"/>
          </a:solidFill>
          <a:latin typeface="Arial Narrow" pitchFamily="34" charset="0"/>
        </a:defRPr>
      </a:lvl5pPr>
      <a:lvl6pPr marL="457200" algn="l" defTabSz="777875" rtl="0" fontAlgn="base">
        <a:spcBef>
          <a:spcPct val="0"/>
        </a:spcBef>
        <a:spcAft>
          <a:spcPct val="0"/>
        </a:spcAft>
        <a:defRPr sz="3000">
          <a:solidFill>
            <a:schemeClr val="tx1"/>
          </a:solidFill>
          <a:latin typeface="Arial Narrow" pitchFamily="34" charset="0"/>
        </a:defRPr>
      </a:lvl6pPr>
      <a:lvl7pPr marL="914400" algn="l" defTabSz="777875" rtl="0" fontAlgn="base">
        <a:spcBef>
          <a:spcPct val="0"/>
        </a:spcBef>
        <a:spcAft>
          <a:spcPct val="0"/>
        </a:spcAft>
        <a:defRPr sz="3000">
          <a:solidFill>
            <a:schemeClr val="tx1"/>
          </a:solidFill>
          <a:latin typeface="Arial Narrow" pitchFamily="34" charset="0"/>
        </a:defRPr>
      </a:lvl7pPr>
      <a:lvl8pPr marL="1371600" algn="l" defTabSz="777875" rtl="0" fontAlgn="base">
        <a:spcBef>
          <a:spcPct val="0"/>
        </a:spcBef>
        <a:spcAft>
          <a:spcPct val="0"/>
        </a:spcAft>
        <a:defRPr sz="3000">
          <a:solidFill>
            <a:schemeClr val="tx1"/>
          </a:solidFill>
          <a:latin typeface="Arial Narrow" pitchFamily="34" charset="0"/>
        </a:defRPr>
      </a:lvl8pPr>
      <a:lvl9pPr marL="1828800" algn="l" defTabSz="777875" rtl="0" fontAlgn="base">
        <a:spcBef>
          <a:spcPct val="0"/>
        </a:spcBef>
        <a:spcAft>
          <a:spcPct val="0"/>
        </a:spcAft>
        <a:defRPr sz="3000">
          <a:solidFill>
            <a:schemeClr val="tx1"/>
          </a:solidFill>
          <a:latin typeface="Arial Narrow" pitchFamily="34" charset="0"/>
        </a:defRPr>
      </a:lvl9pPr>
    </p:titleStyle>
    <p:bodyStyle>
      <a:lvl1pPr marL="265113" indent="-265113" algn="l" defTabSz="777875" rtl="0" fontAlgn="base">
        <a:spcBef>
          <a:spcPts val="600"/>
        </a:spcBef>
        <a:spcAft>
          <a:spcPts val="600"/>
        </a:spcAft>
        <a:buClr>
          <a:schemeClr val="accent1"/>
        </a:buClr>
        <a:buSzPct val="120000"/>
        <a:buFont typeface="Wingdings" pitchFamily="2" charset="2"/>
        <a:buChar char="§"/>
        <a:defRPr sz="2000">
          <a:solidFill>
            <a:schemeClr val="tx1"/>
          </a:solidFill>
          <a:latin typeface="+mn-lt"/>
          <a:ea typeface="+mn-ea"/>
          <a:cs typeface="+mn-cs"/>
        </a:defRPr>
      </a:lvl1pPr>
      <a:lvl2pPr marL="631825" indent="-242888" algn="l" defTabSz="777875" rtl="0" fontAlgn="base">
        <a:spcBef>
          <a:spcPts val="600"/>
        </a:spcBef>
        <a:spcAft>
          <a:spcPts val="600"/>
        </a:spcAft>
        <a:buClr>
          <a:srgbClr val="EB6A29"/>
        </a:buClr>
        <a:buSzPct val="120000"/>
        <a:buFont typeface="Wingdings" pitchFamily="2" charset="2"/>
        <a:buChar char="§"/>
        <a:defRPr sz="1600">
          <a:solidFill>
            <a:schemeClr val="tx1"/>
          </a:solidFill>
          <a:latin typeface="+mn-lt"/>
        </a:defRPr>
      </a:lvl2pPr>
      <a:lvl3pPr marL="973138" indent="-193675" algn="l" defTabSz="777875" rtl="0" fontAlgn="base">
        <a:spcBef>
          <a:spcPct val="0"/>
        </a:spcBef>
        <a:spcAft>
          <a:spcPct val="0"/>
        </a:spcAft>
        <a:buFont typeface="Arial" pitchFamily="34" charset="0"/>
        <a:buChar char="•"/>
        <a:defRPr sz="2000">
          <a:solidFill>
            <a:schemeClr val="tx1"/>
          </a:solidFill>
          <a:latin typeface="+mn-lt"/>
        </a:defRPr>
      </a:lvl3pPr>
      <a:lvl4pPr marL="1363663" indent="-193675" algn="l" defTabSz="777875" rtl="0" fontAlgn="base">
        <a:spcBef>
          <a:spcPct val="0"/>
        </a:spcBef>
        <a:spcAft>
          <a:spcPct val="0"/>
        </a:spcAft>
        <a:buFont typeface="Arial" pitchFamily="34" charset="0"/>
        <a:buChar char="–"/>
        <a:defRPr sz="1700">
          <a:solidFill>
            <a:schemeClr val="tx1"/>
          </a:solidFill>
          <a:latin typeface="+mn-lt"/>
        </a:defRPr>
      </a:lvl4pPr>
      <a:lvl5pPr marL="1752600" indent="-193675" algn="l" defTabSz="777875" rtl="0" fontAlgn="base">
        <a:spcBef>
          <a:spcPct val="0"/>
        </a:spcBef>
        <a:spcAft>
          <a:spcPct val="0"/>
        </a:spcAft>
        <a:buFont typeface="Arial" pitchFamily="34" charset="0"/>
        <a:buChar char="»"/>
        <a:defRPr sz="1700">
          <a:solidFill>
            <a:schemeClr val="tx1"/>
          </a:solidFill>
          <a:latin typeface="+mn-lt"/>
        </a:defRPr>
      </a:lvl5pPr>
      <a:lvl6pPr marL="2209800" indent="-193675" algn="l" defTabSz="777875" rtl="0" fontAlgn="base">
        <a:spcBef>
          <a:spcPct val="0"/>
        </a:spcBef>
        <a:spcAft>
          <a:spcPct val="0"/>
        </a:spcAft>
        <a:buFont typeface="Arial" pitchFamily="34" charset="0"/>
        <a:buChar char="»"/>
        <a:defRPr sz="1700">
          <a:solidFill>
            <a:schemeClr val="tx1"/>
          </a:solidFill>
          <a:latin typeface="+mn-lt"/>
        </a:defRPr>
      </a:lvl6pPr>
      <a:lvl7pPr marL="2667000" indent="-193675" algn="l" defTabSz="777875" rtl="0" fontAlgn="base">
        <a:spcBef>
          <a:spcPct val="0"/>
        </a:spcBef>
        <a:spcAft>
          <a:spcPct val="0"/>
        </a:spcAft>
        <a:buFont typeface="Arial" pitchFamily="34" charset="0"/>
        <a:buChar char="»"/>
        <a:defRPr sz="1700">
          <a:solidFill>
            <a:schemeClr val="tx1"/>
          </a:solidFill>
          <a:latin typeface="+mn-lt"/>
        </a:defRPr>
      </a:lvl7pPr>
      <a:lvl8pPr marL="3124200" indent="-193675" algn="l" defTabSz="777875" rtl="0" fontAlgn="base">
        <a:spcBef>
          <a:spcPct val="0"/>
        </a:spcBef>
        <a:spcAft>
          <a:spcPct val="0"/>
        </a:spcAft>
        <a:buFont typeface="Arial" pitchFamily="34" charset="0"/>
        <a:buChar char="»"/>
        <a:defRPr sz="1700">
          <a:solidFill>
            <a:schemeClr val="tx1"/>
          </a:solidFill>
          <a:latin typeface="+mn-lt"/>
        </a:defRPr>
      </a:lvl8pPr>
      <a:lvl9pPr marL="3581400" indent="-193675" algn="l" defTabSz="777875" rtl="0" fontAlgn="base">
        <a:spcBef>
          <a:spcPct val="0"/>
        </a:spcBef>
        <a:spcAft>
          <a:spcPct val="0"/>
        </a:spcAft>
        <a:buFont typeface="Arial" pitchFamily="34" charset="0"/>
        <a:buChar char="»"/>
        <a:defRPr sz="1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844802" name="Object 2" hidden="1"/>
          <p:cNvGraphicFramePr>
            <a:graphicFrameLocks noChangeAspect="1"/>
          </p:cNvGraphicFramePr>
          <p:nvPr>
            <p:custDataLst>
              <p:tags r:id="rId16"/>
            </p:custDataLst>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2" imgW="360" imgH="360" progId="">
                  <p:embed/>
                </p:oleObj>
              </mc:Choice>
              <mc:Fallback>
                <p:oleObj name="think-cell Slide" r:id="rId22" imgW="360" imgH="360" progId="">
                  <p:embed/>
                  <p:pic>
                    <p:nvPicPr>
                      <p:cNvPr id="0" name="Object 2" hidden="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844803" name="Picture 2" descr="Z:\Cas Clients\BNPP\2013\Tory Groman\Envoi client\SS_BM_E_BM_Q.png"/>
          <p:cNvPicPr>
            <a:picLocks noChangeAspect="1" noChangeArrowheads="1"/>
          </p:cNvPicPr>
          <p:nvPr>
            <p:custDataLst>
              <p:tags r:id="rId17"/>
            </p:custDataLst>
          </p:nvPr>
        </p:nvPicPr>
        <p:blipFill>
          <a:blip r:embed="rId24" cstate="print">
            <a:extLst>
              <a:ext uri="{28A0092B-C50C-407E-A947-70E740481C1C}">
                <a14:useLocalDpi xmlns:a14="http://schemas.microsoft.com/office/drawing/2010/main" val="0"/>
              </a:ext>
            </a:extLst>
          </a:blip>
          <a:srcRect/>
          <a:stretch>
            <a:fillRect/>
          </a:stretch>
        </p:blipFill>
        <p:spPr bwMode="auto">
          <a:xfrm>
            <a:off x="0" y="6073775"/>
            <a:ext cx="9144000"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44804" name="Title Placeholder 1"/>
          <p:cNvSpPr>
            <a:spLocks noGrp="1"/>
          </p:cNvSpPr>
          <p:nvPr>
            <p:ph type="title"/>
            <p:custDataLst>
              <p:tags r:id="rId18"/>
            </p:custDataLst>
          </p:nvPr>
        </p:nvSpPr>
        <p:spPr bwMode="auto">
          <a:xfrm>
            <a:off x="714375" y="101600"/>
            <a:ext cx="810895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925" tIns="38963" rIns="77925" bIns="38963" numCol="1" anchor="b" anchorCtr="0" compatLnSpc="1">
            <a:prstTxWarp prst="textNoShape">
              <a:avLst/>
            </a:prstTxWarp>
          </a:bodyPr>
          <a:lstStyle/>
          <a:p>
            <a:pPr lvl="0"/>
            <a:r>
              <a:rPr lang="en-US"/>
              <a:t>Click to edit Master title style</a:t>
            </a:r>
            <a:endParaRPr lang="fr-FR"/>
          </a:p>
        </p:txBody>
      </p:sp>
      <p:sp>
        <p:nvSpPr>
          <p:cNvPr id="11" name="TextBox 10"/>
          <p:cNvSpPr txBox="1"/>
          <p:nvPr>
            <p:custDataLst>
              <p:tags r:id="rId19"/>
            </p:custDataLst>
          </p:nvPr>
        </p:nvSpPr>
        <p:spPr>
          <a:xfrm>
            <a:off x="8851900" y="6394450"/>
            <a:ext cx="157163" cy="153988"/>
          </a:xfrm>
          <a:prstGeom prst="rect">
            <a:avLst/>
          </a:prstGeom>
          <a:noFill/>
        </p:spPr>
        <p:txBody>
          <a:bodyPr wrap="none" lIns="0" tIns="0" rIns="0" bIns="0">
            <a:spAutoFit/>
          </a:bodyPr>
          <a:lstStyle/>
          <a:p>
            <a:pPr algn="l" defTabSz="816251" fontAlgn="auto">
              <a:spcBef>
                <a:spcPts val="0"/>
              </a:spcBef>
              <a:spcAft>
                <a:spcPts val="0"/>
              </a:spcAft>
              <a:defRPr/>
            </a:pPr>
            <a:fld id="{8D3A4EF0-407D-48F9-91B5-5AC0B1EA88D5}" type="slidenum">
              <a:rPr lang="fr-FR" sz="1000">
                <a:solidFill>
                  <a:schemeClr val="tx1"/>
                </a:solidFill>
                <a:latin typeface="+mn-lt"/>
              </a:rPr>
              <a:pPr algn="l" defTabSz="816251" fontAlgn="auto">
                <a:spcBef>
                  <a:spcPts val="0"/>
                </a:spcBef>
                <a:spcAft>
                  <a:spcPts val="0"/>
                </a:spcAft>
                <a:defRPr/>
              </a:pPr>
              <a:t>‹#›</a:t>
            </a:fld>
            <a:endParaRPr lang="fr-FR" sz="1000" dirty="0">
              <a:solidFill>
                <a:schemeClr val="tx1"/>
              </a:solidFill>
              <a:latin typeface="+mn-lt"/>
            </a:endParaRPr>
          </a:p>
        </p:txBody>
      </p:sp>
      <p:pic>
        <p:nvPicPr>
          <p:cNvPr id="844806" name="Image 8" descr="suite.png"/>
          <p:cNvPicPr>
            <a:picLocks noChangeAspect="1"/>
          </p:cNvPicPr>
          <p:nvPr>
            <p:custDataLst>
              <p:tags r:id="rId20"/>
            </p:custDataLst>
          </p:nvPr>
        </p:nvPicPr>
        <p:blipFill>
          <a:blip r:embed="rId25" cstate="print">
            <a:extLst>
              <a:ext uri="{28A0092B-C50C-407E-A947-70E740481C1C}">
                <a14:useLocalDpi xmlns:a14="http://schemas.microsoft.com/office/drawing/2010/main" val="0"/>
              </a:ext>
            </a:extLst>
          </a:blip>
          <a:srcRect/>
          <a:stretch>
            <a:fillRect/>
          </a:stretch>
        </p:blipFill>
        <p:spPr bwMode="auto">
          <a:xfrm>
            <a:off x="384175" y="914400"/>
            <a:ext cx="8759825"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44807" name="Text Placeholder 2"/>
          <p:cNvSpPr>
            <a:spLocks noGrp="1"/>
          </p:cNvSpPr>
          <p:nvPr>
            <p:ph type="body" idx="1"/>
            <p:custDataLst>
              <p:tags r:id="rId21"/>
            </p:custDataLst>
          </p:nvPr>
        </p:nvSpPr>
        <p:spPr bwMode="auto">
          <a:xfrm>
            <a:off x="714375" y="1600200"/>
            <a:ext cx="810895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925" tIns="38963" rIns="77925" bIns="38963" numCol="1" anchor="t" anchorCtr="0" compatLnSpc="1">
            <a:prstTxWarp prst="textNoShape">
              <a:avLst/>
            </a:prstTxWarp>
          </a:bodyPr>
          <a:lstStyle/>
          <a:p>
            <a:pPr lvl="0"/>
            <a:r>
              <a:rPr lang="en-US"/>
              <a:t>Click to edit Master text styles</a:t>
            </a:r>
          </a:p>
          <a:p>
            <a:pPr lvl="1"/>
            <a:r>
              <a:rPr lang="en-US"/>
              <a:t>Second level</a:t>
            </a:r>
          </a:p>
        </p:txBody>
      </p:sp>
      <p:sp>
        <p:nvSpPr>
          <p:cNvPr id="21" name="Line 8"/>
          <p:cNvSpPr>
            <a:spLocks noChangeShapeType="1"/>
          </p:cNvSpPr>
          <p:nvPr/>
        </p:nvSpPr>
        <p:spPr bwMode="auto">
          <a:xfrm>
            <a:off x="8761413" y="6391275"/>
            <a:ext cx="0" cy="158750"/>
          </a:xfrm>
          <a:prstGeom prst="line">
            <a:avLst/>
          </a:prstGeom>
          <a:noFill/>
          <a:ln w="6350">
            <a:solidFill>
              <a:schemeClr val="tx1"/>
            </a:solidFill>
            <a:round/>
            <a:headEnd/>
            <a:tailEnd/>
          </a:ln>
          <a:effectLst/>
        </p:spPr>
        <p:txBody>
          <a:bodyPr/>
          <a:lstStyle/>
          <a:p>
            <a:pPr algn="l" defTabSz="816251" fontAlgn="auto">
              <a:spcBef>
                <a:spcPts val="0"/>
              </a:spcBef>
              <a:spcAft>
                <a:spcPts val="0"/>
              </a:spcAft>
              <a:defRPr/>
            </a:pPr>
            <a:endParaRPr lang="fr-FR" sz="1600" dirty="0">
              <a:solidFill>
                <a:schemeClr val="tx1"/>
              </a:solidFill>
              <a:cs typeface="Arial" pitchFamily="34" charset="0"/>
            </a:endParaRPr>
          </a:p>
        </p:txBody>
      </p:sp>
      <p:sp>
        <p:nvSpPr>
          <p:cNvPr id="24" name="TextBox 23"/>
          <p:cNvSpPr txBox="1"/>
          <p:nvPr/>
        </p:nvSpPr>
        <p:spPr>
          <a:xfrm>
            <a:off x="8043863" y="6394450"/>
            <a:ext cx="628650" cy="152400"/>
          </a:xfrm>
          <a:prstGeom prst="rect">
            <a:avLst/>
          </a:prstGeom>
          <a:noFill/>
        </p:spPr>
        <p:txBody>
          <a:bodyPr wrap="none" lIns="0" tIns="0" rIns="0" bIns="0">
            <a:spAutoFit/>
          </a:bodyPr>
          <a:lstStyle/>
          <a:p>
            <a:pPr algn="r" defTabSz="816251" fontAlgn="auto">
              <a:spcBef>
                <a:spcPts val="0"/>
              </a:spcBef>
              <a:spcAft>
                <a:spcPts val="0"/>
              </a:spcAft>
              <a:defRPr/>
            </a:pPr>
            <a:fld id="{0C546737-8C0A-4E09-962D-DA3E30E72F1B}" type="datetime1">
              <a:rPr lang="fr-FR" sz="1000">
                <a:solidFill>
                  <a:schemeClr val="tx1"/>
                </a:solidFill>
                <a:latin typeface="+mn-lt"/>
              </a:rPr>
              <a:pPr algn="r" defTabSz="816251" fontAlgn="auto">
                <a:spcBef>
                  <a:spcPts val="0"/>
                </a:spcBef>
                <a:spcAft>
                  <a:spcPts val="0"/>
                </a:spcAft>
                <a:defRPr/>
              </a:pPr>
              <a:t>09/07/2025</a:t>
            </a:fld>
            <a:endParaRPr lang="fr-FR" sz="1000" dirty="0">
              <a:solidFill>
                <a:schemeClr val="tx1"/>
              </a:solidFill>
              <a:latin typeface="+mn-lt"/>
            </a:endParaRPr>
          </a:p>
        </p:txBody>
      </p:sp>
      <p:sp>
        <p:nvSpPr>
          <p:cNvPr id="2" name="fl" descr=" "/>
          <p:cNvSpPr txBox="1"/>
          <p:nvPr userDrawn="1"/>
        </p:nvSpPr>
        <p:spPr>
          <a:xfrm>
            <a:off x="0" y="6537960"/>
            <a:ext cx="9144000" cy="223138"/>
          </a:xfrm>
          <a:prstGeom prst="rect">
            <a:avLst/>
          </a:prstGeom>
          <a:noFill/>
        </p:spPr>
        <p:txBody>
          <a:bodyPr vert="horz" rtlCol="0">
            <a:spAutoFit/>
          </a:bodyPr>
          <a:lstStyle/>
          <a:p>
            <a:pPr algn="l"/>
            <a:r>
              <a:rPr lang="es-CO" sz="850" b="0" i="0" u="none" baseline="0">
                <a:solidFill>
                  <a:srgbClr val="000000"/>
                </a:solidFill>
                <a:latin typeface="Microsoft Sans Serif" panose="020B0604020202020204" pitchFamily="34" charset="0"/>
              </a:rPr>
              <a:t> </a:t>
            </a:r>
          </a:p>
        </p:txBody>
      </p:sp>
    </p:spTree>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16" r:id="rId12"/>
    <p:sldLayoutId id="2147483717" r:id="rId13"/>
    <p:sldLayoutId id="2147483718" r:id="rId14"/>
  </p:sldLayoutIdLst>
  <p:transition>
    <p:fade/>
  </p:transition>
  <p:txStyles>
    <p:titleStyle>
      <a:lvl1pPr algn="l" defTabSz="777875" rtl="0" fontAlgn="base">
        <a:spcBef>
          <a:spcPct val="0"/>
        </a:spcBef>
        <a:spcAft>
          <a:spcPct val="0"/>
        </a:spcAft>
        <a:defRPr sz="3000">
          <a:solidFill>
            <a:schemeClr val="tx1"/>
          </a:solidFill>
          <a:latin typeface="+mj-lt"/>
          <a:ea typeface="+mj-ea"/>
          <a:cs typeface="+mj-cs"/>
        </a:defRPr>
      </a:lvl1pPr>
      <a:lvl2pPr algn="l" defTabSz="777875" rtl="0" fontAlgn="base">
        <a:spcBef>
          <a:spcPct val="0"/>
        </a:spcBef>
        <a:spcAft>
          <a:spcPct val="0"/>
        </a:spcAft>
        <a:defRPr sz="3000">
          <a:solidFill>
            <a:schemeClr val="tx1"/>
          </a:solidFill>
          <a:latin typeface="Arial Narrow" pitchFamily="34" charset="0"/>
        </a:defRPr>
      </a:lvl2pPr>
      <a:lvl3pPr algn="l" defTabSz="777875" rtl="0" fontAlgn="base">
        <a:spcBef>
          <a:spcPct val="0"/>
        </a:spcBef>
        <a:spcAft>
          <a:spcPct val="0"/>
        </a:spcAft>
        <a:defRPr sz="3000">
          <a:solidFill>
            <a:schemeClr val="tx1"/>
          </a:solidFill>
          <a:latin typeface="Arial Narrow" pitchFamily="34" charset="0"/>
        </a:defRPr>
      </a:lvl3pPr>
      <a:lvl4pPr algn="l" defTabSz="777875" rtl="0" fontAlgn="base">
        <a:spcBef>
          <a:spcPct val="0"/>
        </a:spcBef>
        <a:spcAft>
          <a:spcPct val="0"/>
        </a:spcAft>
        <a:defRPr sz="3000">
          <a:solidFill>
            <a:schemeClr val="tx1"/>
          </a:solidFill>
          <a:latin typeface="Arial Narrow" pitchFamily="34" charset="0"/>
        </a:defRPr>
      </a:lvl4pPr>
      <a:lvl5pPr algn="l" defTabSz="777875" rtl="0" fontAlgn="base">
        <a:spcBef>
          <a:spcPct val="0"/>
        </a:spcBef>
        <a:spcAft>
          <a:spcPct val="0"/>
        </a:spcAft>
        <a:defRPr sz="3000">
          <a:solidFill>
            <a:schemeClr val="tx1"/>
          </a:solidFill>
          <a:latin typeface="Arial Narrow" pitchFamily="34" charset="0"/>
        </a:defRPr>
      </a:lvl5pPr>
      <a:lvl6pPr marL="457200" algn="l" defTabSz="777875" rtl="0" fontAlgn="base">
        <a:spcBef>
          <a:spcPct val="0"/>
        </a:spcBef>
        <a:spcAft>
          <a:spcPct val="0"/>
        </a:spcAft>
        <a:defRPr sz="3000">
          <a:solidFill>
            <a:schemeClr val="tx1"/>
          </a:solidFill>
          <a:latin typeface="Arial Narrow" pitchFamily="34" charset="0"/>
        </a:defRPr>
      </a:lvl6pPr>
      <a:lvl7pPr marL="914400" algn="l" defTabSz="777875" rtl="0" fontAlgn="base">
        <a:spcBef>
          <a:spcPct val="0"/>
        </a:spcBef>
        <a:spcAft>
          <a:spcPct val="0"/>
        </a:spcAft>
        <a:defRPr sz="3000">
          <a:solidFill>
            <a:schemeClr val="tx1"/>
          </a:solidFill>
          <a:latin typeface="Arial Narrow" pitchFamily="34" charset="0"/>
        </a:defRPr>
      </a:lvl7pPr>
      <a:lvl8pPr marL="1371600" algn="l" defTabSz="777875" rtl="0" fontAlgn="base">
        <a:spcBef>
          <a:spcPct val="0"/>
        </a:spcBef>
        <a:spcAft>
          <a:spcPct val="0"/>
        </a:spcAft>
        <a:defRPr sz="3000">
          <a:solidFill>
            <a:schemeClr val="tx1"/>
          </a:solidFill>
          <a:latin typeface="Arial Narrow" pitchFamily="34" charset="0"/>
        </a:defRPr>
      </a:lvl8pPr>
      <a:lvl9pPr marL="1828800" algn="l" defTabSz="777875" rtl="0" fontAlgn="base">
        <a:spcBef>
          <a:spcPct val="0"/>
        </a:spcBef>
        <a:spcAft>
          <a:spcPct val="0"/>
        </a:spcAft>
        <a:defRPr sz="3000">
          <a:solidFill>
            <a:schemeClr val="tx1"/>
          </a:solidFill>
          <a:latin typeface="Arial Narrow" pitchFamily="34" charset="0"/>
        </a:defRPr>
      </a:lvl9pPr>
    </p:titleStyle>
    <p:bodyStyle>
      <a:lvl1pPr marL="265113" indent="-265113" algn="l" defTabSz="777875" rtl="0" fontAlgn="base">
        <a:spcBef>
          <a:spcPts val="600"/>
        </a:spcBef>
        <a:spcAft>
          <a:spcPts val="600"/>
        </a:spcAft>
        <a:buClr>
          <a:schemeClr val="accent1"/>
        </a:buClr>
        <a:buSzPct val="120000"/>
        <a:buFont typeface="Wingdings" pitchFamily="2" charset="2"/>
        <a:buChar char="§"/>
        <a:defRPr sz="2000">
          <a:solidFill>
            <a:schemeClr val="tx1"/>
          </a:solidFill>
          <a:latin typeface="+mn-lt"/>
          <a:ea typeface="+mn-ea"/>
          <a:cs typeface="+mn-cs"/>
        </a:defRPr>
      </a:lvl1pPr>
      <a:lvl2pPr marL="631825" indent="-242888" algn="l" defTabSz="777875" rtl="0" fontAlgn="base">
        <a:spcBef>
          <a:spcPts val="600"/>
        </a:spcBef>
        <a:spcAft>
          <a:spcPts val="600"/>
        </a:spcAft>
        <a:buClr>
          <a:srgbClr val="EB6A29"/>
        </a:buClr>
        <a:buSzPct val="120000"/>
        <a:buFont typeface="Wingdings" pitchFamily="2" charset="2"/>
        <a:buChar char="§"/>
        <a:defRPr sz="1600">
          <a:solidFill>
            <a:schemeClr val="tx1"/>
          </a:solidFill>
          <a:latin typeface="+mn-lt"/>
        </a:defRPr>
      </a:lvl2pPr>
      <a:lvl3pPr marL="973138" indent="-193675" algn="l" defTabSz="777875" rtl="0" fontAlgn="base">
        <a:spcBef>
          <a:spcPct val="0"/>
        </a:spcBef>
        <a:spcAft>
          <a:spcPct val="0"/>
        </a:spcAft>
        <a:buFont typeface="Arial" pitchFamily="34" charset="0"/>
        <a:buChar char="•"/>
        <a:defRPr sz="2000">
          <a:solidFill>
            <a:schemeClr val="tx1"/>
          </a:solidFill>
          <a:latin typeface="+mn-lt"/>
        </a:defRPr>
      </a:lvl3pPr>
      <a:lvl4pPr marL="1363663" indent="-193675" algn="l" defTabSz="777875" rtl="0" fontAlgn="base">
        <a:spcBef>
          <a:spcPct val="0"/>
        </a:spcBef>
        <a:spcAft>
          <a:spcPct val="0"/>
        </a:spcAft>
        <a:buFont typeface="Arial" pitchFamily="34" charset="0"/>
        <a:buChar char="–"/>
        <a:defRPr sz="1700">
          <a:solidFill>
            <a:schemeClr val="tx1"/>
          </a:solidFill>
          <a:latin typeface="+mn-lt"/>
        </a:defRPr>
      </a:lvl4pPr>
      <a:lvl5pPr marL="1752600" indent="-193675" algn="l" defTabSz="777875" rtl="0" fontAlgn="base">
        <a:spcBef>
          <a:spcPct val="0"/>
        </a:spcBef>
        <a:spcAft>
          <a:spcPct val="0"/>
        </a:spcAft>
        <a:buFont typeface="Arial" pitchFamily="34" charset="0"/>
        <a:buChar char="»"/>
        <a:defRPr sz="1700">
          <a:solidFill>
            <a:schemeClr val="tx1"/>
          </a:solidFill>
          <a:latin typeface="+mn-lt"/>
        </a:defRPr>
      </a:lvl5pPr>
      <a:lvl6pPr marL="2209800" indent="-193675" algn="l" defTabSz="777875" rtl="0" fontAlgn="base">
        <a:spcBef>
          <a:spcPct val="0"/>
        </a:spcBef>
        <a:spcAft>
          <a:spcPct val="0"/>
        </a:spcAft>
        <a:buFont typeface="Arial" pitchFamily="34" charset="0"/>
        <a:buChar char="»"/>
        <a:defRPr sz="1700">
          <a:solidFill>
            <a:schemeClr val="tx1"/>
          </a:solidFill>
          <a:latin typeface="+mn-lt"/>
        </a:defRPr>
      </a:lvl6pPr>
      <a:lvl7pPr marL="2667000" indent="-193675" algn="l" defTabSz="777875" rtl="0" fontAlgn="base">
        <a:spcBef>
          <a:spcPct val="0"/>
        </a:spcBef>
        <a:spcAft>
          <a:spcPct val="0"/>
        </a:spcAft>
        <a:buFont typeface="Arial" pitchFamily="34" charset="0"/>
        <a:buChar char="»"/>
        <a:defRPr sz="1700">
          <a:solidFill>
            <a:schemeClr val="tx1"/>
          </a:solidFill>
          <a:latin typeface="+mn-lt"/>
        </a:defRPr>
      </a:lvl7pPr>
      <a:lvl8pPr marL="3124200" indent="-193675" algn="l" defTabSz="777875" rtl="0" fontAlgn="base">
        <a:spcBef>
          <a:spcPct val="0"/>
        </a:spcBef>
        <a:spcAft>
          <a:spcPct val="0"/>
        </a:spcAft>
        <a:buFont typeface="Arial" pitchFamily="34" charset="0"/>
        <a:buChar char="»"/>
        <a:defRPr sz="1700">
          <a:solidFill>
            <a:schemeClr val="tx1"/>
          </a:solidFill>
          <a:latin typeface="+mn-lt"/>
        </a:defRPr>
      </a:lvl8pPr>
      <a:lvl9pPr marL="3581400" indent="-193675" algn="l" defTabSz="777875" rtl="0" fontAlgn="base">
        <a:spcBef>
          <a:spcPct val="0"/>
        </a:spcBef>
        <a:spcAft>
          <a:spcPct val="0"/>
        </a:spcAft>
        <a:buFont typeface="Arial" pitchFamily="34" charset="0"/>
        <a:buChar char="»"/>
        <a:defRPr sz="1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845826" name="Picture 2" descr="Z:\Cas Clients\BNPP\2013\Tory Groman\Envoi client\SS_BM_E_BM_Q.png"/>
          <p:cNvPicPr>
            <a:picLocks noChangeAspect="1" noChangeArrowheads="1"/>
          </p:cNvPicPr>
          <p:nvPr>
            <p:custDataLst>
              <p:tags r:id="rId13"/>
            </p:custDataLst>
          </p:nvPr>
        </p:nvPicPr>
        <p:blipFill>
          <a:blip r:embed="rId16" cstate="print">
            <a:extLst>
              <a:ext uri="{28A0092B-C50C-407E-A947-70E740481C1C}">
                <a14:useLocalDpi xmlns:a14="http://schemas.microsoft.com/office/drawing/2010/main" val="0"/>
              </a:ext>
            </a:extLst>
          </a:blip>
          <a:srcRect/>
          <a:stretch>
            <a:fillRect/>
          </a:stretch>
        </p:blipFill>
        <p:spPr bwMode="auto">
          <a:xfrm>
            <a:off x="0" y="6073775"/>
            <a:ext cx="9144000"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11"/>
          <p:cNvSpPr txBox="1"/>
          <p:nvPr/>
        </p:nvSpPr>
        <p:spPr>
          <a:xfrm>
            <a:off x="1301750" y="3868738"/>
            <a:ext cx="6411913" cy="2403475"/>
          </a:xfrm>
          <a:prstGeom prst="rect">
            <a:avLst/>
          </a:prstGeom>
          <a:noFill/>
        </p:spPr>
        <p:txBody>
          <a:bodyPr lIns="36000" rIns="36000" anchor="ctr"/>
          <a:lstStyle/>
          <a:p>
            <a:pPr algn="l" defTabSz="816251" fontAlgn="auto">
              <a:spcBef>
                <a:spcPts val="0"/>
              </a:spcBef>
              <a:spcAft>
                <a:spcPts val="0"/>
              </a:spcAft>
              <a:defRPr/>
            </a:pPr>
            <a:r>
              <a:rPr lang="en-US" noProof="1">
                <a:solidFill>
                  <a:schemeClr val="tx1"/>
                </a:solidFill>
                <a:ea typeface="+mj-ea"/>
                <a:cs typeface="+mj-cs"/>
              </a:rPr>
              <a:t>The information contained within this document (‘information’) is believed to be reliable but BNP Paribas CORPORACIÓN FINANCIERA does not warrant its completeness or accuracy. Opinions and estimates contained herein constitute BNP Paribas CORPORACIÓN FINANCIERA’ judgment and are subject to change without notice. BNP Paribas CORPORACIÓN FINANCIERA and its subsidiaries shall not be liable for any errors, omissions or opinions contained within this document. This material is not intended as an offer or solicitation for the purchase or sale of any financial instrument. For the avoidance of doubt, any information contained within this document will not form an agreement between parties. Additional information is available on request.</a:t>
            </a:r>
            <a:br>
              <a:rPr lang="en-US" noProof="1">
                <a:solidFill>
                  <a:schemeClr val="tx1"/>
                </a:solidFill>
                <a:ea typeface="+mj-ea"/>
                <a:cs typeface="+mj-cs"/>
              </a:rPr>
            </a:br>
            <a:br>
              <a:rPr lang="en-US" noProof="1">
                <a:solidFill>
                  <a:schemeClr val="tx1"/>
                </a:solidFill>
                <a:ea typeface="+mj-ea"/>
                <a:cs typeface="+mj-cs"/>
              </a:rPr>
            </a:br>
            <a:r>
              <a:rPr lang="en-US" noProof="1">
                <a:solidFill>
                  <a:schemeClr val="tx1"/>
                </a:solidFill>
                <a:ea typeface="+mj-ea"/>
                <a:cs typeface="+mj-cs"/>
              </a:rPr>
              <a:t>BNP Paribas CORPORACIÓN FINANCIERA is incorporated in France as a Partnership Limited by Shares and is authorised  and supervised by the ACP (Autorité de Contrôle Prudentiel) and the AMF (Autorité des Marchés Financiers). BNP Paribas CORPORACIÓN FINANCIERA' London branch is subject to limited regulation by the Financial Services Authority for the conduct of its investment business in the United Kingdom and is a member of the London Stock Exchange. BNP Paribas Trust Corporation UK Limited and Investment Fund Services Limited are wholly owned subsidiaries of BNP Paribas CORPORACIÓN FINANCIERA, incorporated in the UK and are authorised and regulated by the Financial Services Authority. Details on the extent of our regulation by the Financial Services Authority are available from us on request.</a:t>
            </a:r>
            <a:br>
              <a:rPr lang="en-US" noProof="1">
                <a:solidFill>
                  <a:schemeClr val="tx1"/>
                </a:solidFill>
                <a:ea typeface="+mj-ea"/>
                <a:cs typeface="+mj-cs"/>
              </a:rPr>
            </a:br>
            <a:r>
              <a:rPr lang="en-US" noProof="1">
                <a:solidFill>
                  <a:schemeClr val="tx1"/>
                </a:solidFill>
                <a:ea typeface="+mj-ea"/>
                <a:cs typeface="+mj-cs"/>
              </a:rPr>
              <a:t> </a:t>
            </a:r>
            <a:br>
              <a:rPr lang="en-US" noProof="1">
                <a:solidFill>
                  <a:schemeClr val="tx1"/>
                </a:solidFill>
                <a:ea typeface="+mj-ea"/>
                <a:cs typeface="+mj-cs"/>
              </a:rPr>
            </a:br>
            <a:r>
              <a:rPr lang="en-US" noProof="1">
                <a:solidFill>
                  <a:schemeClr val="tx1"/>
                </a:solidFill>
                <a:ea typeface="+mj-ea"/>
                <a:cs typeface="+mj-cs"/>
              </a:rPr>
              <a:t>The services described in this document, if offered in the U.S., are offered through BNP Paribas and its subsidiaries and its affiliates. Securities products are offered through BNP Paribas Securities Corp., a subsidiary of BNP Paribas, a broker-dealer registered with the Securities and Exchange Commission and a member of SIPC, the Financial Industry Regulatory Authority, New York Stock Exchange and other principal exchanges.</a:t>
            </a:r>
            <a:endParaRPr lang="fr-FR" sz="1600" dirty="0">
              <a:solidFill>
                <a:schemeClr val="tx1"/>
              </a:solidFill>
              <a:latin typeface="+mn-lt"/>
            </a:endParaRPr>
          </a:p>
        </p:txBody>
      </p:sp>
      <p:sp>
        <p:nvSpPr>
          <p:cNvPr id="845828" name="Title Placeholder 1"/>
          <p:cNvSpPr>
            <a:spLocks noGrp="1"/>
          </p:cNvSpPr>
          <p:nvPr>
            <p:ph type="title"/>
            <p:custDataLst>
              <p:tags r:id="rId14"/>
            </p:custDataLst>
          </p:nvPr>
        </p:nvSpPr>
        <p:spPr bwMode="auto">
          <a:xfrm>
            <a:off x="714375" y="101600"/>
            <a:ext cx="810895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925" tIns="38963" rIns="77925" bIns="38963" numCol="1" anchor="b" anchorCtr="0" compatLnSpc="1">
            <a:prstTxWarp prst="textNoShape">
              <a:avLst/>
            </a:prstTxWarp>
          </a:bodyPr>
          <a:lstStyle/>
          <a:p>
            <a:pPr lvl="0"/>
            <a:r>
              <a:rPr lang="en-US"/>
              <a:t>Click to edit Master title style</a:t>
            </a:r>
            <a:endParaRPr lang="fr-FR"/>
          </a:p>
        </p:txBody>
      </p:sp>
      <p:sp>
        <p:nvSpPr>
          <p:cNvPr id="845829" name="Text Placeholder 2"/>
          <p:cNvSpPr>
            <a:spLocks noGrp="1"/>
          </p:cNvSpPr>
          <p:nvPr>
            <p:ph type="body" idx="1"/>
            <p:custDataLst>
              <p:tags r:id="rId15"/>
            </p:custDataLst>
          </p:nvPr>
        </p:nvSpPr>
        <p:spPr bwMode="auto">
          <a:xfrm>
            <a:off x="714375" y="1600200"/>
            <a:ext cx="810895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7925" tIns="38963" rIns="77925" bIns="38963" numCol="1" anchor="t" anchorCtr="0" compatLnSpc="1">
            <a:prstTxWarp prst="textNoShape">
              <a:avLst/>
            </a:prstTxWarp>
          </a:bodyPr>
          <a:lstStyle/>
          <a:p>
            <a:pPr lvl="0"/>
            <a:r>
              <a:rPr lang="en-US"/>
              <a:t>Click to edit Master text styles</a:t>
            </a:r>
          </a:p>
          <a:p>
            <a:pPr lvl="1"/>
            <a:r>
              <a:rPr lang="en-US"/>
              <a:t>Second level</a:t>
            </a:r>
          </a:p>
        </p:txBody>
      </p:sp>
      <p:sp>
        <p:nvSpPr>
          <p:cNvPr id="2" name="fl" descr=" "/>
          <p:cNvSpPr txBox="1"/>
          <p:nvPr userDrawn="1"/>
        </p:nvSpPr>
        <p:spPr>
          <a:xfrm>
            <a:off x="0" y="6537960"/>
            <a:ext cx="9144000" cy="223138"/>
          </a:xfrm>
          <a:prstGeom prst="rect">
            <a:avLst/>
          </a:prstGeom>
          <a:noFill/>
        </p:spPr>
        <p:txBody>
          <a:bodyPr vert="horz" rtlCol="0">
            <a:spAutoFit/>
          </a:bodyPr>
          <a:lstStyle/>
          <a:p>
            <a:pPr algn="l"/>
            <a:r>
              <a:rPr lang="es-CO" sz="850" b="0" i="0" u="none" baseline="0">
                <a:solidFill>
                  <a:srgbClr val="000000"/>
                </a:solidFill>
                <a:latin typeface="Microsoft Sans Serif" panose="020B0604020202020204" pitchFamily="34" charset="0"/>
              </a:rPr>
              <a:t> </a:t>
            </a:r>
          </a:p>
        </p:txBody>
      </p:sp>
    </p:spTree>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ransition>
    <p:fade/>
  </p:transition>
  <p:txStyles>
    <p:titleStyle>
      <a:lvl1pPr algn="l" defTabSz="777875" rtl="0" fontAlgn="base">
        <a:spcBef>
          <a:spcPct val="0"/>
        </a:spcBef>
        <a:spcAft>
          <a:spcPct val="0"/>
        </a:spcAft>
        <a:defRPr sz="3000">
          <a:solidFill>
            <a:schemeClr val="tx1"/>
          </a:solidFill>
          <a:latin typeface="+mj-lt"/>
          <a:ea typeface="+mj-ea"/>
          <a:cs typeface="+mj-cs"/>
        </a:defRPr>
      </a:lvl1pPr>
      <a:lvl2pPr algn="l" defTabSz="777875" rtl="0" fontAlgn="base">
        <a:spcBef>
          <a:spcPct val="0"/>
        </a:spcBef>
        <a:spcAft>
          <a:spcPct val="0"/>
        </a:spcAft>
        <a:defRPr sz="3000">
          <a:solidFill>
            <a:schemeClr val="tx1"/>
          </a:solidFill>
          <a:latin typeface="Arial Narrow" pitchFamily="34" charset="0"/>
        </a:defRPr>
      </a:lvl2pPr>
      <a:lvl3pPr algn="l" defTabSz="777875" rtl="0" fontAlgn="base">
        <a:spcBef>
          <a:spcPct val="0"/>
        </a:spcBef>
        <a:spcAft>
          <a:spcPct val="0"/>
        </a:spcAft>
        <a:defRPr sz="3000">
          <a:solidFill>
            <a:schemeClr val="tx1"/>
          </a:solidFill>
          <a:latin typeface="Arial Narrow" pitchFamily="34" charset="0"/>
        </a:defRPr>
      </a:lvl3pPr>
      <a:lvl4pPr algn="l" defTabSz="777875" rtl="0" fontAlgn="base">
        <a:spcBef>
          <a:spcPct val="0"/>
        </a:spcBef>
        <a:spcAft>
          <a:spcPct val="0"/>
        </a:spcAft>
        <a:defRPr sz="3000">
          <a:solidFill>
            <a:schemeClr val="tx1"/>
          </a:solidFill>
          <a:latin typeface="Arial Narrow" pitchFamily="34" charset="0"/>
        </a:defRPr>
      </a:lvl4pPr>
      <a:lvl5pPr algn="l" defTabSz="777875" rtl="0" fontAlgn="base">
        <a:spcBef>
          <a:spcPct val="0"/>
        </a:spcBef>
        <a:spcAft>
          <a:spcPct val="0"/>
        </a:spcAft>
        <a:defRPr sz="3000">
          <a:solidFill>
            <a:schemeClr val="tx1"/>
          </a:solidFill>
          <a:latin typeface="Arial Narrow" pitchFamily="34" charset="0"/>
        </a:defRPr>
      </a:lvl5pPr>
      <a:lvl6pPr marL="457200" algn="l" defTabSz="777875" rtl="0" fontAlgn="base">
        <a:spcBef>
          <a:spcPct val="0"/>
        </a:spcBef>
        <a:spcAft>
          <a:spcPct val="0"/>
        </a:spcAft>
        <a:defRPr sz="3000">
          <a:solidFill>
            <a:schemeClr val="tx1"/>
          </a:solidFill>
          <a:latin typeface="Arial Narrow" pitchFamily="34" charset="0"/>
        </a:defRPr>
      </a:lvl6pPr>
      <a:lvl7pPr marL="914400" algn="l" defTabSz="777875" rtl="0" fontAlgn="base">
        <a:spcBef>
          <a:spcPct val="0"/>
        </a:spcBef>
        <a:spcAft>
          <a:spcPct val="0"/>
        </a:spcAft>
        <a:defRPr sz="3000">
          <a:solidFill>
            <a:schemeClr val="tx1"/>
          </a:solidFill>
          <a:latin typeface="Arial Narrow" pitchFamily="34" charset="0"/>
        </a:defRPr>
      </a:lvl7pPr>
      <a:lvl8pPr marL="1371600" algn="l" defTabSz="777875" rtl="0" fontAlgn="base">
        <a:spcBef>
          <a:spcPct val="0"/>
        </a:spcBef>
        <a:spcAft>
          <a:spcPct val="0"/>
        </a:spcAft>
        <a:defRPr sz="3000">
          <a:solidFill>
            <a:schemeClr val="tx1"/>
          </a:solidFill>
          <a:latin typeface="Arial Narrow" pitchFamily="34" charset="0"/>
        </a:defRPr>
      </a:lvl8pPr>
      <a:lvl9pPr marL="1828800" algn="l" defTabSz="777875" rtl="0" fontAlgn="base">
        <a:spcBef>
          <a:spcPct val="0"/>
        </a:spcBef>
        <a:spcAft>
          <a:spcPct val="0"/>
        </a:spcAft>
        <a:defRPr sz="3000">
          <a:solidFill>
            <a:schemeClr val="tx1"/>
          </a:solidFill>
          <a:latin typeface="Arial Narrow" pitchFamily="34" charset="0"/>
        </a:defRPr>
      </a:lvl9pPr>
    </p:titleStyle>
    <p:bodyStyle>
      <a:lvl1pPr marL="265113" indent="-265113" algn="l" defTabSz="777875" rtl="0" fontAlgn="base">
        <a:spcBef>
          <a:spcPts val="600"/>
        </a:spcBef>
        <a:spcAft>
          <a:spcPts val="600"/>
        </a:spcAft>
        <a:buClr>
          <a:schemeClr val="accent1"/>
        </a:buClr>
        <a:buSzPct val="120000"/>
        <a:buFont typeface="Wingdings" pitchFamily="2" charset="2"/>
        <a:buChar char="§"/>
        <a:defRPr sz="2000">
          <a:solidFill>
            <a:schemeClr val="tx1"/>
          </a:solidFill>
          <a:latin typeface="+mn-lt"/>
          <a:ea typeface="+mn-ea"/>
          <a:cs typeface="+mn-cs"/>
        </a:defRPr>
      </a:lvl1pPr>
      <a:lvl2pPr marL="631825" indent="-242888" algn="l" defTabSz="777875" rtl="0" fontAlgn="base">
        <a:spcBef>
          <a:spcPts val="600"/>
        </a:spcBef>
        <a:spcAft>
          <a:spcPts val="600"/>
        </a:spcAft>
        <a:buClr>
          <a:srgbClr val="EB6A29"/>
        </a:buClr>
        <a:buSzPct val="120000"/>
        <a:buFont typeface="Wingdings" pitchFamily="2" charset="2"/>
        <a:buChar char="§"/>
        <a:defRPr sz="1600">
          <a:solidFill>
            <a:schemeClr val="tx1"/>
          </a:solidFill>
          <a:latin typeface="+mn-lt"/>
        </a:defRPr>
      </a:lvl2pPr>
      <a:lvl3pPr marL="973138" indent="-193675" algn="l" defTabSz="777875" rtl="0" fontAlgn="base">
        <a:spcBef>
          <a:spcPct val="0"/>
        </a:spcBef>
        <a:spcAft>
          <a:spcPct val="0"/>
        </a:spcAft>
        <a:buFont typeface="Arial" pitchFamily="34" charset="0"/>
        <a:buChar char="•"/>
        <a:defRPr sz="2000">
          <a:solidFill>
            <a:schemeClr val="tx1"/>
          </a:solidFill>
          <a:latin typeface="+mn-lt"/>
        </a:defRPr>
      </a:lvl3pPr>
      <a:lvl4pPr marL="1363663" indent="-193675" algn="l" defTabSz="777875" rtl="0" fontAlgn="base">
        <a:spcBef>
          <a:spcPct val="0"/>
        </a:spcBef>
        <a:spcAft>
          <a:spcPct val="0"/>
        </a:spcAft>
        <a:buFont typeface="Arial" pitchFamily="34" charset="0"/>
        <a:buChar char="–"/>
        <a:defRPr sz="1700">
          <a:solidFill>
            <a:schemeClr val="tx1"/>
          </a:solidFill>
          <a:latin typeface="+mn-lt"/>
        </a:defRPr>
      </a:lvl4pPr>
      <a:lvl5pPr marL="1752600" indent="-193675" algn="l" defTabSz="777875" rtl="0" fontAlgn="base">
        <a:spcBef>
          <a:spcPct val="0"/>
        </a:spcBef>
        <a:spcAft>
          <a:spcPct val="0"/>
        </a:spcAft>
        <a:buFont typeface="Arial" pitchFamily="34" charset="0"/>
        <a:buChar char="»"/>
        <a:defRPr sz="1700">
          <a:solidFill>
            <a:schemeClr val="tx1"/>
          </a:solidFill>
          <a:latin typeface="+mn-lt"/>
        </a:defRPr>
      </a:lvl5pPr>
      <a:lvl6pPr marL="2209800" indent="-193675" algn="l" defTabSz="777875" rtl="0" fontAlgn="base">
        <a:spcBef>
          <a:spcPct val="0"/>
        </a:spcBef>
        <a:spcAft>
          <a:spcPct val="0"/>
        </a:spcAft>
        <a:buFont typeface="Arial" pitchFamily="34" charset="0"/>
        <a:buChar char="»"/>
        <a:defRPr sz="1700">
          <a:solidFill>
            <a:schemeClr val="tx1"/>
          </a:solidFill>
          <a:latin typeface="+mn-lt"/>
        </a:defRPr>
      </a:lvl6pPr>
      <a:lvl7pPr marL="2667000" indent="-193675" algn="l" defTabSz="777875" rtl="0" fontAlgn="base">
        <a:spcBef>
          <a:spcPct val="0"/>
        </a:spcBef>
        <a:spcAft>
          <a:spcPct val="0"/>
        </a:spcAft>
        <a:buFont typeface="Arial" pitchFamily="34" charset="0"/>
        <a:buChar char="»"/>
        <a:defRPr sz="1700">
          <a:solidFill>
            <a:schemeClr val="tx1"/>
          </a:solidFill>
          <a:latin typeface="+mn-lt"/>
        </a:defRPr>
      </a:lvl7pPr>
      <a:lvl8pPr marL="3124200" indent="-193675" algn="l" defTabSz="777875" rtl="0" fontAlgn="base">
        <a:spcBef>
          <a:spcPct val="0"/>
        </a:spcBef>
        <a:spcAft>
          <a:spcPct val="0"/>
        </a:spcAft>
        <a:buFont typeface="Arial" pitchFamily="34" charset="0"/>
        <a:buChar char="»"/>
        <a:defRPr sz="1700">
          <a:solidFill>
            <a:schemeClr val="tx1"/>
          </a:solidFill>
          <a:latin typeface="+mn-lt"/>
        </a:defRPr>
      </a:lvl8pPr>
      <a:lvl9pPr marL="3581400" indent="-193675" algn="l" defTabSz="777875" rtl="0" fontAlgn="base">
        <a:spcBef>
          <a:spcPct val="0"/>
        </a:spcBef>
        <a:spcAft>
          <a:spcPct val="0"/>
        </a:spcAft>
        <a:buFont typeface="Arial" pitchFamily="34" charset="0"/>
        <a:buChar char="»"/>
        <a:defRPr sz="1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1.xml.rels><?xml version="1.0" encoding="UTF-8" standalone="yes"?>
<Relationships xmlns="http://schemas.openxmlformats.org/package/2006/relationships"><Relationship Id="rId3" Type="http://schemas.openxmlformats.org/officeDocument/2006/relationships/hyperlink" Target="https://defensorsos.com/bnp-paribas/" TargetMode="External"/><Relationship Id="rId2" Type="http://schemas.openxmlformats.org/officeDocument/2006/relationships/hyperlink" Target="mailto:defensoriabnpparibas@legalcrc.com" TargetMode="External"/><Relationship Id="rId1" Type="http://schemas.openxmlformats.org/officeDocument/2006/relationships/slideLayout" Target="../slideLayouts/slideLayout4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2.xml.rels><?xml version="1.0" encoding="UTF-8" standalone="yes"?>
<Relationships xmlns="http://schemas.openxmlformats.org/package/2006/relationships"><Relationship Id="rId3" Type="http://schemas.openxmlformats.org/officeDocument/2006/relationships/hyperlink" Target="http://cib.bnpparibas.com/01/MyDocuments/Manual_Sistema_de_Atencion_al_Consumidor_Financiero_SAC_V9.pdf" TargetMode="External"/><Relationship Id="rId2" Type="http://schemas.openxmlformats.org/officeDocument/2006/relationships/notesSlide" Target="../notesSlides/notesSlide1.xml"/><Relationship Id="rId1" Type="http://schemas.openxmlformats.org/officeDocument/2006/relationships/slideLayout" Target="../slideLayouts/slideLayout4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4.xml.rels><?xml version="1.0" encoding="UTF-8" standalone="yes"?>
<Relationships xmlns="http://schemas.openxmlformats.org/package/2006/relationships"><Relationship Id="rId3" Type="http://schemas.openxmlformats.org/officeDocument/2006/relationships/hyperlink" Target="mailto:quejascorporacion@co.bnpparibas.com" TargetMode="External"/><Relationship Id="rId2" Type="http://schemas.openxmlformats.org/officeDocument/2006/relationships/hyperlink" Target="mailto:defensoriabnpparibas@defensorsos.com" TargetMode="External"/><Relationship Id="rId1" Type="http://schemas.openxmlformats.org/officeDocument/2006/relationships/slideLayout" Target="../slideLayouts/slideLayout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6.xml.rels><?xml version="1.0" encoding="UTF-8" standalone="yes"?>
<Relationships xmlns="http://schemas.openxmlformats.org/package/2006/relationships"><Relationship Id="rId2" Type="http://schemas.openxmlformats.org/officeDocument/2006/relationships/hyperlink" Target="mailto:defensoriabnpparibas@defensorsos.com" TargetMode="External"/><Relationship Id="rId1" Type="http://schemas.openxmlformats.org/officeDocument/2006/relationships/slideLayout" Target="../slideLayouts/slideLayout4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_rels/slide8.xml.rels><?xml version="1.0" encoding="UTF-8" standalone="yes"?>
<Relationships xmlns="http://schemas.openxmlformats.org/package/2006/relationships"><Relationship Id="rId2" Type="http://schemas.openxmlformats.org/officeDocument/2006/relationships/hyperlink" Target="mailto:defensoriabnpparibas@defensorsos.com" TargetMode="External"/><Relationship Id="rId1" Type="http://schemas.openxmlformats.org/officeDocument/2006/relationships/slideLayout" Target="../slideLayouts/slideLayout4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p:cNvSpPr>
            <a:spLocks noGrp="1"/>
          </p:cNvSpPr>
          <p:nvPr>
            <p:ph type="ctrTitle"/>
          </p:nvPr>
        </p:nvSpPr>
        <p:spPr>
          <a:xfrm>
            <a:off x="390203" y="531011"/>
            <a:ext cx="6702747" cy="864000"/>
          </a:xfrm>
        </p:spPr>
        <p:txBody>
          <a:bodyPr/>
          <a:lstStyle/>
          <a:p>
            <a:r>
              <a:rPr lang="en-GB" dirty="0"/>
              <a:t>BNP PARIBAS COLOMBIA CORPORACIÓN FINANCIERA S.A.</a:t>
            </a:r>
          </a:p>
        </p:txBody>
      </p:sp>
      <p:sp>
        <p:nvSpPr>
          <p:cNvPr id="20" name="Subtitle 19"/>
          <p:cNvSpPr>
            <a:spLocks noGrp="1"/>
          </p:cNvSpPr>
          <p:nvPr>
            <p:ph type="subTitle" idx="1"/>
          </p:nvPr>
        </p:nvSpPr>
        <p:spPr>
          <a:xfrm>
            <a:off x="390203" y="1511969"/>
            <a:ext cx="5194976" cy="432000"/>
          </a:xfrm>
        </p:spPr>
        <p:txBody>
          <a:bodyPr/>
          <a:lstStyle/>
          <a:p>
            <a:r>
              <a:rPr lang="en-GB" dirty="0"/>
              <a:t>SERVICIO AL CLIENTE</a:t>
            </a:r>
          </a:p>
        </p:txBody>
      </p:sp>
      <p:sp>
        <p:nvSpPr>
          <p:cNvPr id="22" name="Text Placeholder 21"/>
          <p:cNvSpPr>
            <a:spLocks noGrp="1"/>
          </p:cNvSpPr>
          <p:nvPr>
            <p:ph type="body" idx="14"/>
          </p:nvPr>
        </p:nvSpPr>
        <p:spPr>
          <a:xfrm>
            <a:off x="2755073" y="5037923"/>
            <a:ext cx="3257143" cy="205714"/>
          </a:xfrm>
        </p:spPr>
        <p:txBody>
          <a:bodyPr/>
          <a:lstStyle/>
          <a:p>
            <a:r>
              <a:rPr lang="en-GB" dirty="0"/>
              <a:t>COLOMBIA, 2025</a:t>
            </a:r>
          </a:p>
        </p:txBody>
      </p:sp>
    </p:spTree>
    <p:extLst>
      <p:ext uri="{BB962C8B-B14F-4D97-AF65-F5344CB8AC3E}">
        <p14:creationId xmlns:p14="http://schemas.microsoft.com/office/powerpoint/2010/main" val="36194451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nvSpPr>
        <p:spPr>
          <a:xfrm>
            <a:off x="621186" y="1237592"/>
            <a:ext cx="8002444" cy="954107"/>
          </a:xfrm>
          <a:prstGeom prst="rect">
            <a:avLst/>
          </a:prstGeom>
          <a:noFill/>
        </p:spPr>
        <p:txBody>
          <a:bodyPr wrap="square" rtlCol="0">
            <a:spAutoFit/>
          </a:bodyPr>
          <a:lstStyle>
            <a:defPPr>
              <a:defRPr lang="en-US"/>
            </a:defPPr>
            <a:lvl1pPr algn="just">
              <a:defRPr sz="1000">
                <a:solidFill>
                  <a:schemeClr val="tx1"/>
                </a:solidFill>
                <a:latin typeface="Century Gothic" pitchFamily="34" charset="0"/>
              </a:defRPr>
            </a:lvl1pPr>
          </a:lstStyle>
          <a:p>
            <a:r>
              <a:rPr lang="es-CO" sz="1400" dirty="0">
                <a:latin typeface="+mj-lt"/>
              </a:rPr>
              <a:t> </a:t>
            </a:r>
          </a:p>
          <a:p>
            <a:endParaRPr lang="en-US" sz="1400" dirty="0">
              <a:latin typeface="+mj-lt"/>
            </a:endParaRPr>
          </a:p>
          <a:p>
            <a:br>
              <a:rPr lang="es-ES" sz="1400" dirty="0">
                <a:latin typeface="+mj-lt"/>
              </a:rPr>
            </a:br>
            <a:endParaRPr lang="en-US" sz="1400" dirty="0">
              <a:latin typeface="+mj-lt"/>
            </a:endParaRPr>
          </a:p>
        </p:txBody>
      </p:sp>
      <p:sp>
        <p:nvSpPr>
          <p:cNvPr id="5" name="Title 2"/>
          <p:cNvSpPr txBox="1">
            <a:spLocks/>
          </p:cNvSpPr>
          <p:nvPr/>
        </p:nvSpPr>
        <p:spPr>
          <a:xfrm>
            <a:off x="759103" y="195598"/>
            <a:ext cx="8082983" cy="745200"/>
          </a:xfrm>
          <a:prstGeom prst="rect">
            <a:avLst/>
          </a:prstGeom>
        </p:spPr>
        <p:txBody>
          <a:bodyPr vert="horz" lIns="0" tIns="0" rIns="0" bIns="0" rtlCol="0" anchor="ctr">
            <a:normAutofit fontScale="92500" lnSpcReduction="10000"/>
          </a:bodyPr>
          <a:lstStyle>
            <a:lvl1pPr algn="l" defTabSz="777875" rtl="0" fontAlgn="base">
              <a:spcBef>
                <a:spcPct val="0"/>
              </a:spcBef>
              <a:spcAft>
                <a:spcPct val="0"/>
              </a:spcAft>
              <a:defRPr sz="3000">
                <a:solidFill>
                  <a:schemeClr val="tx1"/>
                </a:solidFill>
                <a:latin typeface="+mj-lt"/>
                <a:ea typeface="+mj-ea"/>
                <a:cs typeface="+mj-cs"/>
              </a:defRPr>
            </a:lvl1pPr>
            <a:lvl2pPr algn="l" defTabSz="777875" rtl="0" fontAlgn="base">
              <a:spcBef>
                <a:spcPct val="0"/>
              </a:spcBef>
              <a:spcAft>
                <a:spcPct val="0"/>
              </a:spcAft>
              <a:defRPr sz="3000">
                <a:solidFill>
                  <a:schemeClr val="tx1"/>
                </a:solidFill>
                <a:latin typeface="Arial Narrow" pitchFamily="34" charset="0"/>
              </a:defRPr>
            </a:lvl2pPr>
            <a:lvl3pPr algn="l" defTabSz="777875" rtl="0" fontAlgn="base">
              <a:spcBef>
                <a:spcPct val="0"/>
              </a:spcBef>
              <a:spcAft>
                <a:spcPct val="0"/>
              </a:spcAft>
              <a:defRPr sz="3000">
                <a:solidFill>
                  <a:schemeClr val="tx1"/>
                </a:solidFill>
                <a:latin typeface="Arial Narrow" pitchFamily="34" charset="0"/>
              </a:defRPr>
            </a:lvl3pPr>
            <a:lvl4pPr algn="l" defTabSz="777875" rtl="0" fontAlgn="base">
              <a:spcBef>
                <a:spcPct val="0"/>
              </a:spcBef>
              <a:spcAft>
                <a:spcPct val="0"/>
              </a:spcAft>
              <a:defRPr sz="3000">
                <a:solidFill>
                  <a:schemeClr val="tx1"/>
                </a:solidFill>
                <a:latin typeface="Arial Narrow" pitchFamily="34" charset="0"/>
              </a:defRPr>
            </a:lvl4pPr>
            <a:lvl5pPr algn="l" defTabSz="777875" rtl="0" fontAlgn="base">
              <a:spcBef>
                <a:spcPct val="0"/>
              </a:spcBef>
              <a:spcAft>
                <a:spcPct val="0"/>
              </a:spcAft>
              <a:defRPr sz="3000">
                <a:solidFill>
                  <a:schemeClr val="tx1"/>
                </a:solidFill>
                <a:latin typeface="Arial Narrow" pitchFamily="34" charset="0"/>
              </a:defRPr>
            </a:lvl5pPr>
            <a:lvl6pPr marL="457200" algn="l" defTabSz="777875" rtl="0" fontAlgn="base">
              <a:spcBef>
                <a:spcPct val="0"/>
              </a:spcBef>
              <a:spcAft>
                <a:spcPct val="0"/>
              </a:spcAft>
              <a:defRPr sz="3000">
                <a:solidFill>
                  <a:schemeClr val="tx1"/>
                </a:solidFill>
                <a:latin typeface="Arial Narrow" pitchFamily="34" charset="0"/>
              </a:defRPr>
            </a:lvl6pPr>
            <a:lvl7pPr marL="914400" algn="l" defTabSz="777875" rtl="0" fontAlgn="base">
              <a:spcBef>
                <a:spcPct val="0"/>
              </a:spcBef>
              <a:spcAft>
                <a:spcPct val="0"/>
              </a:spcAft>
              <a:defRPr sz="3000">
                <a:solidFill>
                  <a:schemeClr val="tx1"/>
                </a:solidFill>
                <a:latin typeface="Arial Narrow" pitchFamily="34" charset="0"/>
              </a:defRPr>
            </a:lvl7pPr>
            <a:lvl8pPr marL="1371600" algn="l" defTabSz="777875" rtl="0" fontAlgn="base">
              <a:spcBef>
                <a:spcPct val="0"/>
              </a:spcBef>
              <a:spcAft>
                <a:spcPct val="0"/>
              </a:spcAft>
              <a:defRPr sz="3000">
                <a:solidFill>
                  <a:schemeClr val="tx1"/>
                </a:solidFill>
                <a:latin typeface="Arial Narrow" pitchFamily="34" charset="0"/>
              </a:defRPr>
            </a:lvl8pPr>
            <a:lvl9pPr marL="1828800" algn="l" defTabSz="777875" rtl="0" fontAlgn="base">
              <a:spcBef>
                <a:spcPct val="0"/>
              </a:spcBef>
              <a:spcAft>
                <a:spcPct val="0"/>
              </a:spcAft>
              <a:defRPr sz="3000">
                <a:solidFill>
                  <a:schemeClr val="tx1"/>
                </a:solidFill>
                <a:latin typeface="Arial Narrow" pitchFamily="34" charset="0"/>
              </a:defRPr>
            </a:lvl9pPr>
          </a:lstStyle>
          <a:p>
            <a:pPr defTabSz="914163"/>
            <a:r>
              <a:rPr lang="en-GB" sz="2800" b="1" dirty="0">
                <a:solidFill>
                  <a:srgbClr val="00915A"/>
                </a:solidFill>
              </a:rPr>
              <a:t>PROCEDIMIENTO PARA ATENCIÓN QUEJAS O RECLAMOS POR PARTE DEL DCF</a:t>
            </a:r>
          </a:p>
        </p:txBody>
      </p:sp>
      <p:sp>
        <p:nvSpPr>
          <p:cNvPr id="6" name="TextBox 5"/>
          <p:cNvSpPr txBox="1"/>
          <p:nvPr/>
        </p:nvSpPr>
        <p:spPr>
          <a:xfrm>
            <a:off x="818201" y="1416268"/>
            <a:ext cx="7608414" cy="3970318"/>
          </a:xfrm>
          <a:prstGeom prst="rect">
            <a:avLst/>
          </a:prstGeom>
          <a:noFill/>
        </p:spPr>
        <p:txBody>
          <a:bodyPr wrap="square" rtlCol="0">
            <a:spAutoFit/>
          </a:bodyPr>
          <a:lstStyle>
            <a:defPPr>
              <a:defRPr lang="en-US"/>
            </a:defPPr>
            <a:lvl1pPr algn="just">
              <a:defRPr sz="1000">
                <a:solidFill>
                  <a:schemeClr val="tx1"/>
                </a:solidFill>
                <a:latin typeface="Century Gothic" pitchFamily="34" charset="0"/>
              </a:defRPr>
            </a:lvl1pPr>
          </a:lstStyle>
          <a:p>
            <a:r>
              <a:rPr lang="es-CO" sz="1400" dirty="0">
                <a:latin typeface="+mj-lt"/>
              </a:rPr>
              <a:t>De la solicitud de ampliación y su justificación BNP </a:t>
            </a:r>
            <a:r>
              <a:rPr lang="es-CO" sz="1400" dirty="0" err="1">
                <a:latin typeface="+mj-lt"/>
              </a:rPr>
              <a:t>Paribas</a:t>
            </a:r>
            <a:r>
              <a:rPr lang="es-CO" sz="1400" dirty="0">
                <a:latin typeface="+mj-lt"/>
              </a:rPr>
              <a:t> Colombia Corporación Financiera S.A. debe informar al consumidor financiero. La respuesta de BNP </a:t>
            </a:r>
            <a:r>
              <a:rPr lang="es-CO" sz="1400" dirty="0" err="1">
                <a:latin typeface="+mj-lt"/>
              </a:rPr>
              <a:t>Paribas</a:t>
            </a:r>
            <a:r>
              <a:rPr lang="es-CO" sz="1400" dirty="0">
                <a:latin typeface="+mj-lt"/>
              </a:rPr>
              <a:t> Colombia Corporación Financiera S.A. al Defensor del Consumidor Financiero debe ser completa, clara y suficiente, manifestando la aceptación o no de la decisión en caso de que ésta le sea desfavorable.</a:t>
            </a:r>
          </a:p>
          <a:p>
            <a:endParaRPr lang="es-CO" sz="1400" dirty="0">
              <a:latin typeface="+mj-lt"/>
            </a:endParaRPr>
          </a:p>
          <a:p>
            <a:r>
              <a:rPr lang="es-CO" sz="1400" dirty="0">
                <a:latin typeface="+mj-lt"/>
              </a:rPr>
              <a:t>El Defensor del Consumidor Financiero deberá evaluar la información aportada y resolver la queja en un término que no excederá de ocho (8) días hábiles. La decisión que profiera  deberá ser motivada, clara y completa y será comunicada al consumidor financiero y a BNP </a:t>
            </a:r>
            <a:r>
              <a:rPr lang="es-CO" sz="1400" dirty="0" err="1">
                <a:latin typeface="+mj-lt"/>
              </a:rPr>
              <a:t>Paribas</a:t>
            </a:r>
            <a:r>
              <a:rPr lang="es-CO" sz="1400" dirty="0">
                <a:latin typeface="+mj-lt"/>
              </a:rPr>
              <a:t> Colombia Corporación Financiera S.A. el día hábil siguiente después de proferida.</a:t>
            </a:r>
          </a:p>
          <a:p>
            <a:endParaRPr lang="es-CO" sz="1400" dirty="0">
              <a:latin typeface="+mj-lt"/>
            </a:endParaRPr>
          </a:p>
          <a:p>
            <a:r>
              <a:rPr lang="es-CO" sz="1400" dirty="0">
                <a:latin typeface="+mj-lt"/>
              </a:rPr>
              <a:t>En el evento que la decisión sea desfavorable al consumidor financiero, éste pude acudir a cualquier medio de protección de sus derechos.</a:t>
            </a:r>
          </a:p>
          <a:p>
            <a:endParaRPr lang="es-CO" sz="1400" dirty="0">
              <a:latin typeface="+mj-lt"/>
            </a:endParaRPr>
          </a:p>
          <a:p>
            <a:r>
              <a:rPr lang="es-CO" sz="1400" b="1" dirty="0">
                <a:latin typeface="+mj-lt"/>
              </a:rPr>
              <a:t>En todo caso, BNP </a:t>
            </a:r>
            <a:r>
              <a:rPr lang="es-CO" sz="1400" b="1" dirty="0" err="1">
                <a:latin typeface="+mj-lt"/>
              </a:rPr>
              <a:t>Paribas</a:t>
            </a:r>
            <a:r>
              <a:rPr lang="es-CO" sz="1400" b="1" dirty="0">
                <a:latin typeface="+mj-lt"/>
              </a:rPr>
              <a:t> Colombia Corporación Financiera S.A. siempre estará dispuesta a atender directamente las quejas o reclamaciones de sus clientes o usuarios a través de los canales tradicionales, velando porque obtengan respuesta oportuna y efectiva.</a:t>
            </a:r>
          </a:p>
          <a:p>
            <a:br>
              <a:rPr lang="es-ES" sz="1400" dirty="0">
                <a:latin typeface="+mj-lt"/>
              </a:rPr>
            </a:br>
            <a:endParaRPr lang="en-US" sz="1400" dirty="0">
              <a:latin typeface="+mj-lt"/>
            </a:endParaRPr>
          </a:p>
        </p:txBody>
      </p:sp>
      <p:sp>
        <p:nvSpPr>
          <p:cNvPr id="7" name="Rectangle 6"/>
          <p:cNvSpPr/>
          <p:nvPr/>
        </p:nvSpPr>
        <p:spPr bwMode="auto">
          <a:xfrm>
            <a:off x="919152" y="6477002"/>
            <a:ext cx="1416050" cy="120650"/>
          </a:xfrm>
          <a:prstGeom prst="rect">
            <a:avLst/>
          </a:prstGeom>
          <a:solidFill>
            <a:schemeClr val="tx1">
              <a:lumMod val="20000"/>
              <a:lumOff val="80000"/>
            </a:schemeClr>
          </a:solidFill>
          <a:ln>
            <a:noFill/>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lang="es-CO" noProof="1"/>
          </a:p>
        </p:txBody>
      </p:sp>
    </p:spTree>
    <p:extLst>
      <p:ext uri="{BB962C8B-B14F-4D97-AF65-F5344CB8AC3E}">
        <p14:creationId xmlns:p14="http://schemas.microsoft.com/office/powerpoint/2010/main" val="3659288399"/>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nvSpPr>
        <p:spPr>
          <a:xfrm>
            <a:off x="621186" y="1237592"/>
            <a:ext cx="8002444" cy="954107"/>
          </a:xfrm>
          <a:prstGeom prst="rect">
            <a:avLst/>
          </a:prstGeom>
          <a:noFill/>
        </p:spPr>
        <p:txBody>
          <a:bodyPr wrap="square" rtlCol="0">
            <a:spAutoFit/>
          </a:bodyPr>
          <a:lstStyle>
            <a:defPPr>
              <a:defRPr lang="en-US"/>
            </a:defPPr>
            <a:lvl1pPr algn="just">
              <a:defRPr sz="1000">
                <a:solidFill>
                  <a:schemeClr val="tx1"/>
                </a:solidFill>
                <a:latin typeface="Century Gothic" pitchFamily="34" charset="0"/>
              </a:defRPr>
            </a:lvl1pPr>
          </a:lstStyle>
          <a:p>
            <a:r>
              <a:rPr lang="es-CO" sz="1400" dirty="0">
                <a:latin typeface="+mj-lt"/>
              </a:rPr>
              <a:t> </a:t>
            </a:r>
          </a:p>
          <a:p>
            <a:endParaRPr lang="en-US" sz="1400" dirty="0">
              <a:latin typeface="+mj-lt"/>
            </a:endParaRPr>
          </a:p>
          <a:p>
            <a:br>
              <a:rPr lang="es-ES" sz="1400" dirty="0">
                <a:latin typeface="+mj-lt"/>
              </a:rPr>
            </a:br>
            <a:endParaRPr lang="en-US" sz="1400" dirty="0">
              <a:latin typeface="+mj-lt"/>
            </a:endParaRPr>
          </a:p>
        </p:txBody>
      </p:sp>
      <p:sp>
        <p:nvSpPr>
          <p:cNvPr id="5" name="Title 2"/>
          <p:cNvSpPr txBox="1">
            <a:spLocks/>
          </p:cNvSpPr>
          <p:nvPr/>
        </p:nvSpPr>
        <p:spPr>
          <a:xfrm>
            <a:off x="759103" y="195598"/>
            <a:ext cx="8082983" cy="745200"/>
          </a:xfrm>
          <a:prstGeom prst="rect">
            <a:avLst/>
          </a:prstGeom>
        </p:spPr>
        <p:txBody>
          <a:bodyPr vert="horz" lIns="0" tIns="0" rIns="0" bIns="0" rtlCol="0" anchor="ctr">
            <a:normAutofit/>
          </a:bodyPr>
          <a:lstStyle>
            <a:lvl1pPr algn="l" defTabSz="777875" rtl="0" fontAlgn="base">
              <a:spcBef>
                <a:spcPct val="0"/>
              </a:spcBef>
              <a:spcAft>
                <a:spcPct val="0"/>
              </a:spcAft>
              <a:defRPr sz="3000">
                <a:solidFill>
                  <a:schemeClr val="tx1"/>
                </a:solidFill>
                <a:latin typeface="+mj-lt"/>
                <a:ea typeface="+mj-ea"/>
                <a:cs typeface="+mj-cs"/>
              </a:defRPr>
            </a:lvl1pPr>
            <a:lvl2pPr algn="l" defTabSz="777875" rtl="0" fontAlgn="base">
              <a:spcBef>
                <a:spcPct val="0"/>
              </a:spcBef>
              <a:spcAft>
                <a:spcPct val="0"/>
              </a:spcAft>
              <a:defRPr sz="3000">
                <a:solidFill>
                  <a:schemeClr val="tx1"/>
                </a:solidFill>
                <a:latin typeface="Arial Narrow" pitchFamily="34" charset="0"/>
              </a:defRPr>
            </a:lvl2pPr>
            <a:lvl3pPr algn="l" defTabSz="777875" rtl="0" fontAlgn="base">
              <a:spcBef>
                <a:spcPct val="0"/>
              </a:spcBef>
              <a:spcAft>
                <a:spcPct val="0"/>
              </a:spcAft>
              <a:defRPr sz="3000">
                <a:solidFill>
                  <a:schemeClr val="tx1"/>
                </a:solidFill>
                <a:latin typeface="Arial Narrow" pitchFamily="34" charset="0"/>
              </a:defRPr>
            </a:lvl3pPr>
            <a:lvl4pPr algn="l" defTabSz="777875" rtl="0" fontAlgn="base">
              <a:spcBef>
                <a:spcPct val="0"/>
              </a:spcBef>
              <a:spcAft>
                <a:spcPct val="0"/>
              </a:spcAft>
              <a:defRPr sz="3000">
                <a:solidFill>
                  <a:schemeClr val="tx1"/>
                </a:solidFill>
                <a:latin typeface="Arial Narrow" pitchFamily="34" charset="0"/>
              </a:defRPr>
            </a:lvl4pPr>
            <a:lvl5pPr algn="l" defTabSz="777875" rtl="0" fontAlgn="base">
              <a:spcBef>
                <a:spcPct val="0"/>
              </a:spcBef>
              <a:spcAft>
                <a:spcPct val="0"/>
              </a:spcAft>
              <a:defRPr sz="3000">
                <a:solidFill>
                  <a:schemeClr val="tx1"/>
                </a:solidFill>
                <a:latin typeface="Arial Narrow" pitchFamily="34" charset="0"/>
              </a:defRPr>
            </a:lvl5pPr>
            <a:lvl6pPr marL="457200" algn="l" defTabSz="777875" rtl="0" fontAlgn="base">
              <a:spcBef>
                <a:spcPct val="0"/>
              </a:spcBef>
              <a:spcAft>
                <a:spcPct val="0"/>
              </a:spcAft>
              <a:defRPr sz="3000">
                <a:solidFill>
                  <a:schemeClr val="tx1"/>
                </a:solidFill>
                <a:latin typeface="Arial Narrow" pitchFamily="34" charset="0"/>
              </a:defRPr>
            </a:lvl6pPr>
            <a:lvl7pPr marL="914400" algn="l" defTabSz="777875" rtl="0" fontAlgn="base">
              <a:spcBef>
                <a:spcPct val="0"/>
              </a:spcBef>
              <a:spcAft>
                <a:spcPct val="0"/>
              </a:spcAft>
              <a:defRPr sz="3000">
                <a:solidFill>
                  <a:schemeClr val="tx1"/>
                </a:solidFill>
                <a:latin typeface="Arial Narrow" pitchFamily="34" charset="0"/>
              </a:defRPr>
            </a:lvl7pPr>
            <a:lvl8pPr marL="1371600" algn="l" defTabSz="777875" rtl="0" fontAlgn="base">
              <a:spcBef>
                <a:spcPct val="0"/>
              </a:spcBef>
              <a:spcAft>
                <a:spcPct val="0"/>
              </a:spcAft>
              <a:defRPr sz="3000">
                <a:solidFill>
                  <a:schemeClr val="tx1"/>
                </a:solidFill>
                <a:latin typeface="Arial Narrow" pitchFamily="34" charset="0"/>
              </a:defRPr>
            </a:lvl8pPr>
            <a:lvl9pPr marL="1828800" algn="l" defTabSz="777875" rtl="0" fontAlgn="base">
              <a:spcBef>
                <a:spcPct val="0"/>
              </a:spcBef>
              <a:spcAft>
                <a:spcPct val="0"/>
              </a:spcAft>
              <a:defRPr sz="3000">
                <a:solidFill>
                  <a:schemeClr val="tx1"/>
                </a:solidFill>
                <a:latin typeface="Arial Narrow" pitchFamily="34" charset="0"/>
              </a:defRPr>
            </a:lvl9pPr>
          </a:lstStyle>
          <a:p>
            <a:pPr defTabSz="914163"/>
            <a:r>
              <a:rPr lang="en-GB" sz="2800" b="1" dirty="0">
                <a:solidFill>
                  <a:srgbClr val="00915A"/>
                </a:solidFill>
              </a:rPr>
              <a:t>MECANISMO DE CONCILIACIÓN - DCF</a:t>
            </a:r>
          </a:p>
        </p:txBody>
      </p:sp>
      <p:sp>
        <p:nvSpPr>
          <p:cNvPr id="6" name="TextBox 5"/>
          <p:cNvSpPr txBox="1"/>
          <p:nvPr/>
        </p:nvSpPr>
        <p:spPr>
          <a:xfrm>
            <a:off x="818201" y="1416268"/>
            <a:ext cx="7608414" cy="4308872"/>
          </a:xfrm>
          <a:prstGeom prst="rect">
            <a:avLst/>
          </a:prstGeom>
          <a:noFill/>
        </p:spPr>
        <p:txBody>
          <a:bodyPr wrap="square" rtlCol="0">
            <a:spAutoFit/>
          </a:bodyPr>
          <a:lstStyle>
            <a:defPPr>
              <a:defRPr lang="en-US"/>
            </a:defPPr>
            <a:lvl1pPr algn="just">
              <a:defRPr sz="1000">
                <a:solidFill>
                  <a:schemeClr val="tx1"/>
                </a:solidFill>
                <a:latin typeface="Century Gothic" pitchFamily="34" charset="0"/>
              </a:defRPr>
            </a:lvl1pPr>
          </a:lstStyle>
          <a:p>
            <a:r>
              <a:rPr lang="es-CO" sz="1400" dirty="0">
                <a:latin typeface="+mj-lt"/>
              </a:rPr>
              <a:t>En caso de presentar alguna queja, reclamo contra la entidad o solicitud de audiencia de conciliación el consumidor financiero podrá comunicarse con el Defensor del Financiero, es decir con el Dr. Mario Santiago Fajardo en calidad de Defensor principal o el Dr. Jose Federico Ustáriz en Calidad de Defensor Suplente, mediante el correo electrónico </a:t>
            </a:r>
            <a:r>
              <a:rPr lang="es-CO" sz="1400" dirty="0">
                <a:latin typeface="+mj-lt"/>
                <a:hlinkClick r:id="rId2"/>
              </a:rPr>
              <a:t>defensoriabnpparibas@defensorsos.com</a:t>
            </a:r>
            <a:r>
              <a:rPr lang="es-CO" sz="1400" dirty="0">
                <a:latin typeface="+mj-lt"/>
              </a:rPr>
              <a:t>, página web: </a:t>
            </a:r>
            <a:r>
              <a:rPr lang="es-CO" sz="1400" dirty="0">
                <a:latin typeface="+mj-lt"/>
                <a:hlinkClick r:id="rId3"/>
              </a:rPr>
              <a:t>https://defensorsos.com/bnp-paribas/</a:t>
            </a:r>
            <a:r>
              <a:rPr lang="es-CO" sz="1400" dirty="0">
                <a:latin typeface="+mj-lt"/>
              </a:rPr>
              <a:t> Teléfonos PBX: +57 (601) 6108164 o en la siguiente dirección, Carrera 10 #97 A -13 , oficina 502, en la ciudad de Bogotá, horarios de atención: 8:00 am – 6:00 pm; resulta preciso señalar que el Defensor del Consumidor Financiero presta sus servicios en todo el territorio nacional.</a:t>
            </a:r>
          </a:p>
          <a:p>
            <a:endParaRPr lang="es-CO" sz="1400" dirty="0">
              <a:latin typeface="+mj-lt"/>
            </a:endParaRPr>
          </a:p>
          <a:p>
            <a:r>
              <a:rPr lang="es-CO" sz="1400" dirty="0">
                <a:latin typeface="+mj-lt"/>
              </a:rPr>
              <a:t>Sin embargo, existen algunos casos exceptuados del conocimiento del Defensor, que se encuentran contemplados en el artículo 14 de la Ley 1328 de 2009.</a:t>
            </a:r>
          </a:p>
          <a:p>
            <a:endParaRPr lang="es-CO" sz="1400" dirty="0">
              <a:latin typeface="+mj-lt"/>
            </a:endParaRPr>
          </a:p>
          <a:p>
            <a:r>
              <a:rPr lang="es-CO" sz="1400" dirty="0">
                <a:latin typeface="+mj-lt"/>
              </a:rPr>
              <a:t>En relación con la función de conciliación, es preciso mencionar que la Ley 1328 de 2009 y el Decreto 2555 de 2010, revisten al Defensor del Consumidor Financiero de las funciones de conciliador extrajudicial en derecho entre los consumidores financieros y las entidades vigiladas en los términos que establece la Ley 640 de 2001 derogada por la Ley 2220 del 2022. </a:t>
            </a:r>
          </a:p>
          <a:p>
            <a:endParaRPr lang="es-CO" sz="1400" dirty="0">
              <a:latin typeface="+mj-lt"/>
            </a:endParaRPr>
          </a:p>
          <a:p>
            <a:r>
              <a:rPr lang="es-CO" sz="1400" dirty="0">
                <a:latin typeface="+mj-lt"/>
              </a:rPr>
              <a:t>Es importante mencionar que las audiencias de conciliación ante el Defensor no tienen costo alguno.</a:t>
            </a:r>
          </a:p>
          <a:p>
            <a:br>
              <a:rPr lang="es-ES" sz="1400" dirty="0">
                <a:latin typeface="+mj-lt"/>
              </a:rPr>
            </a:br>
            <a:endParaRPr lang="en-US" sz="1400" dirty="0">
              <a:latin typeface="+mj-lt"/>
            </a:endParaRPr>
          </a:p>
        </p:txBody>
      </p:sp>
      <p:sp>
        <p:nvSpPr>
          <p:cNvPr id="7" name="Rectangle 6"/>
          <p:cNvSpPr/>
          <p:nvPr/>
        </p:nvSpPr>
        <p:spPr bwMode="auto">
          <a:xfrm>
            <a:off x="919152" y="6477002"/>
            <a:ext cx="1416050" cy="120650"/>
          </a:xfrm>
          <a:prstGeom prst="rect">
            <a:avLst/>
          </a:prstGeom>
          <a:solidFill>
            <a:schemeClr val="tx1">
              <a:lumMod val="20000"/>
              <a:lumOff val="80000"/>
            </a:schemeClr>
          </a:solidFill>
          <a:ln>
            <a:noFill/>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lang="es-CO" noProof="1"/>
          </a:p>
        </p:txBody>
      </p:sp>
    </p:spTree>
    <p:extLst>
      <p:ext uri="{BB962C8B-B14F-4D97-AF65-F5344CB8AC3E}">
        <p14:creationId xmlns:p14="http://schemas.microsoft.com/office/powerpoint/2010/main" val="538242908"/>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nvSpPr>
        <p:spPr>
          <a:xfrm>
            <a:off x="621186" y="1237592"/>
            <a:ext cx="8002444" cy="954107"/>
          </a:xfrm>
          <a:prstGeom prst="rect">
            <a:avLst/>
          </a:prstGeom>
          <a:noFill/>
        </p:spPr>
        <p:txBody>
          <a:bodyPr wrap="square" rtlCol="0">
            <a:spAutoFit/>
          </a:bodyPr>
          <a:lstStyle>
            <a:defPPr>
              <a:defRPr lang="en-US"/>
            </a:defPPr>
            <a:lvl1pPr algn="just">
              <a:defRPr sz="1000">
                <a:solidFill>
                  <a:schemeClr val="tx1"/>
                </a:solidFill>
                <a:latin typeface="Century Gothic" pitchFamily="34" charset="0"/>
              </a:defRPr>
            </a:lvl1pPr>
          </a:lstStyle>
          <a:p>
            <a:r>
              <a:rPr lang="es-CO" sz="1400" dirty="0">
                <a:latin typeface="+mj-lt"/>
              </a:rPr>
              <a:t> </a:t>
            </a:r>
          </a:p>
          <a:p>
            <a:endParaRPr lang="en-US" sz="1400" dirty="0">
              <a:latin typeface="+mj-lt"/>
            </a:endParaRPr>
          </a:p>
          <a:p>
            <a:br>
              <a:rPr lang="es-ES" sz="1400" dirty="0">
                <a:latin typeface="+mj-lt"/>
              </a:rPr>
            </a:br>
            <a:endParaRPr lang="en-US" sz="1400" dirty="0">
              <a:latin typeface="+mj-lt"/>
            </a:endParaRPr>
          </a:p>
        </p:txBody>
      </p:sp>
      <p:sp>
        <p:nvSpPr>
          <p:cNvPr id="5" name="Title 2"/>
          <p:cNvSpPr txBox="1">
            <a:spLocks/>
          </p:cNvSpPr>
          <p:nvPr/>
        </p:nvSpPr>
        <p:spPr>
          <a:xfrm>
            <a:off x="759103" y="195598"/>
            <a:ext cx="8082983" cy="745200"/>
          </a:xfrm>
          <a:prstGeom prst="rect">
            <a:avLst/>
          </a:prstGeom>
        </p:spPr>
        <p:txBody>
          <a:bodyPr vert="horz" lIns="0" tIns="0" rIns="0" bIns="0" rtlCol="0" anchor="ctr">
            <a:normAutofit/>
          </a:bodyPr>
          <a:lstStyle>
            <a:lvl1pPr algn="l" defTabSz="777875" rtl="0" fontAlgn="base">
              <a:spcBef>
                <a:spcPct val="0"/>
              </a:spcBef>
              <a:spcAft>
                <a:spcPct val="0"/>
              </a:spcAft>
              <a:defRPr sz="3000">
                <a:solidFill>
                  <a:schemeClr val="tx1"/>
                </a:solidFill>
                <a:latin typeface="+mj-lt"/>
                <a:ea typeface="+mj-ea"/>
                <a:cs typeface="+mj-cs"/>
              </a:defRPr>
            </a:lvl1pPr>
            <a:lvl2pPr algn="l" defTabSz="777875" rtl="0" fontAlgn="base">
              <a:spcBef>
                <a:spcPct val="0"/>
              </a:spcBef>
              <a:spcAft>
                <a:spcPct val="0"/>
              </a:spcAft>
              <a:defRPr sz="3000">
                <a:solidFill>
                  <a:schemeClr val="tx1"/>
                </a:solidFill>
                <a:latin typeface="Arial Narrow" pitchFamily="34" charset="0"/>
              </a:defRPr>
            </a:lvl2pPr>
            <a:lvl3pPr algn="l" defTabSz="777875" rtl="0" fontAlgn="base">
              <a:spcBef>
                <a:spcPct val="0"/>
              </a:spcBef>
              <a:spcAft>
                <a:spcPct val="0"/>
              </a:spcAft>
              <a:defRPr sz="3000">
                <a:solidFill>
                  <a:schemeClr val="tx1"/>
                </a:solidFill>
                <a:latin typeface="Arial Narrow" pitchFamily="34" charset="0"/>
              </a:defRPr>
            </a:lvl3pPr>
            <a:lvl4pPr algn="l" defTabSz="777875" rtl="0" fontAlgn="base">
              <a:spcBef>
                <a:spcPct val="0"/>
              </a:spcBef>
              <a:spcAft>
                <a:spcPct val="0"/>
              </a:spcAft>
              <a:defRPr sz="3000">
                <a:solidFill>
                  <a:schemeClr val="tx1"/>
                </a:solidFill>
                <a:latin typeface="Arial Narrow" pitchFamily="34" charset="0"/>
              </a:defRPr>
            </a:lvl4pPr>
            <a:lvl5pPr algn="l" defTabSz="777875" rtl="0" fontAlgn="base">
              <a:spcBef>
                <a:spcPct val="0"/>
              </a:spcBef>
              <a:spcAft>
                <a:spcPct val="0"/>
              </a:spcAft>
              <a:defRPr sz="3000">
                <a:solidFill>
                  <a:schemeClr val="tx1"/>
                </a:solidFill>
                <a:latin typeface="Arial Narrow" pitchFamily="34" charset="0"/>
              </a:defRPr>
            </a:lvl5pPr>
            <a:lvl6pPr marL="457200" algn="l" defTabSz="777875" rtl="0" fontAlgn="base">
              <a:spcBef>
                <a:spcPct val="0"/>
              </a:spcBef>
              <a:spcAft>
                <a:spcPct val="0"/>
              </a:spcAft>
              <a:defRPr sz="3000">
                <a:solidFill>
                  <a:schemeClr val="tx1"/>
                </a:solidFill>
                <a:latin typeface="Arial Narrow" pitchFamily="34" charset="0"/>
              </a:defRPr>
            </a:lvl6pPr>
            <a:lvl7pPr marL="914400" algn="l" defTabSz="777875" rtl="0" fontAlgn="base">
              <a:spcBef>
                <a:spcPct val="0"/>
              </a:spcBef>
              <a:spcAft>
                <a:spcPct val="0"/>
              </a:spcAft>
              <a:defRPr sz="3000">
                <a:solidFill>
                  <a:schemeClr val="tx1"/>
                </a:solidFill>
                <a:latin typeface="Arial Narrow" pitchFamily="34" charset="0"/>
              </a:defRPr>
            </a:lvl7pPr>
            <a:lvl8pPr marL="1371600" algn="l" defTabSz="777875" rtl="0" fontAlgn="base">
              <a:spcBef>
                <a:spcPct val="0"/>
              </a:spcBef>
              <a:spcAft>
                <a:spcPct val="0"/>
              </a:spcAft>
              <a:defRPr sz="3000">
                <a:solidFill>
                  <a:schemeClr val="tx1"/>
                </a:solidFill>
                <a:latin typeface="Arial Narrow" pitchFamily="34" charset="0"/>
              </a:defRPr>
            </a:lvl8pPr>
            <a:lvl9pPr marL="1828800" algn="l" defTabSz="777875" rtl="0" fontAlgn="base">
              <a:spcBef>
                <a:spcPct val="0"/>
              </a:spcBef>
              <a:spcAft>
                <a:spcPct val="0"/>
              </a:spcAft>
              <a:defRPr sz="3000">
                <a:solidFill>
                  <a:schemeClr val="tx1"/>
                </a:solidFill>
                <a:latin typeface="Arial Narrow" pitchFamily="34" charset="0"/>
              </a:defRPr>
            </a:lvl9pPr>
          </a:lstStyle>
          <a:p>
            <a:pPr defTabSz="914163"/>
            <a:r>
              <a:rPr lang="en-GB" sz="2800" b="1" dirty="0">
                <a:solidFill>
                  <a:srgbClr val="00915A"/>
                </a:solidFill>
              </a:rPr>
              <a:t>MECANISMO DE CONCILIACIÓN - DCF</a:t>
            </a:r>
          </a:p>
        </p:txBody>
      </p:sp>
      <p:sp>
        <p:nvSpPr>
          <p:cNvPr id="6" name="TextBox 5"/>
          <p:cNvSpPr txBox="1"/>
          <p:nvPr/>
        </p:nvSpPr>
        <p:spPr>
          <a:xfrm>
            <a:off x="913092" y="1468027"/>
            <a:ext cx="7608414" cy="4401205"/>
          </a:xfrm>
          <a:prstGeom prst="rect">
            <a:avLst/>
          </a:prstGeom>
          <a:noFill/>
        </p:spPr>
        <p:txBody>
          <a:bodyPr wrap="square" rtlCol="0">
            <a:spAutoFit/>
          </a:bodyPr>
          <a:lstStyle>
            <a:defPPr>
              <a:defRPr lang="en-US"/>
            </a:defPPr>
            <a:lvl1pPr algn="just">
              <a:defRPr sz="1000">
                <a:solidFill>
                  <a:schemeClr val="tx1"/>
                </a:solidFill>
                <a:latin typeface="Century Gothic" pitchFamily="34" charset="0"/>
              </a:defRPr>
            </a:lvl1pPr>
          </a:lstStyle>
          <a:p>
            <a:r>
              <a:rPr lang="es-CO" sz="1400" dirty="0">
                <a:latin typeface="+mj-lt"/>
              </a:rPr>
              <a:t>En virtud de la ley 1328 de 2009, el Defensor del Consumidor Financiero puede actuar como conciliador entre el consumidor y la entidad vigilada.</a:t>
            </a:r>
          </a:p>
          <a:p>
            <a:endParaRPr lang="es-CO" sz="1400" dirty="0">
              <a:latin typeface="+mj-lt"/>
            </a:endParaRPr>
          </a:p>
          <a:p>
            <a:r>
              <a:rPr lang="es-CO" sz="1400" dirty="0">
                <a:latin typeface="+mj-lt"/>
              </a:rPr>
              <a:t>La conciliación es un mecanismo de resolución de conflictos a través del cual el consumidor y la entidad gestionan por sí mismas la solución de sus diferencias, con la ayuda de un tercero neutral y calificado, en este caso el Defensor del Consumidor Financiero, quien, además de proponer fórmulas de arreglo, da fe de la decisión de acuerdo, la cual es obligatoria y definitiva para las partes que concilian.</a:t>
            </a:r>
          </a:p>
          <a:p>
            <a:endParaRPr lang="es-CO" sz="1400" dirty="0">
              <a:latin typeface="+mj-lt"/>
            </a:endParaRPr>
          </a:p>
          <a:p>
            <a:r>
              <a:rPr lang="es-CO" sz="1400" b="1" dirty="0">
                <a:latin typeface="+mj-lt"/>
              </a:rPr>
              <a:t>¿Cómo acceder a la conciliación? </a:t>
            </a:r>
            <a:r>
              <a:rPr lang="es-CO" sz="1400" dirty="0">
                <a:latin typeface="+mj-lt"/>
              </a:rPr>
              <a:t>Se puede acudir al DCF para que actúe como conciliador en cualquier etapa del trámite. Para hacerlo se debe presentar un escrito en el que se indique brevemente la situación y lo que se pretende, incluyendo datos personales del interesado y las pruebas de que disponga. Se debe indicar de manera explícita el deseo de que el caso sea atendido en desarrollo de la función de conciliación. En este evento, se suspenderá el trámite de conocimiento ordinario del Defensor y se citará a audiencia de conciliación, la cual podrá ser física o virtual. </a:t>
            </a:r>
          </a:p>
          <a:p>
            <a:endParaRPr lang="es-CO" sz="1400" b="1" dirty="0">
              <a:latin typeface="+mj-lt"/>
            </a:endParaRPr>
          </a:p>
          <a:p>
            <a:r>
              <a:rPr lang="es-CO" sz="1400" b="1" dirty="0">
                <a:latin typeface="+mj-lt"/>
              </a:rPr>
              <a:t>¿Cuáles son los efectos de la conciliación?  </a:t>
            </a:r>
            <a:r>
              <a:rPr lang="es-CO" sz="1400" dirty="0">
                <a:latin typeface="+mj-lt"/>
              </a:rPr>
              <a:t>El acuerdo al que lleguen las partes en la conciliación tiene efectos de cosa juzgada, lo que significa que la controversia quedó resuelta y no puede acudirse a ninguna instancia judicial para que conozca de los mismos hechos.</a:t>
            </a:r>
          </a:p>
          <a:p>
            <a:br>
              <a:rPr lang="es-ES" sz="1400" dirty="0">
                <a:latin typeface="+mj-lt"/>
              </a:rPr>
            </a:br>
            <a:endParaRPr lang="en-US" sz="1400" dirty="0">
              <a:latin typeface="+mj-lt"/>
            </a:endParaRPr>
          </a:p>
        </p:txBody>
      </p:sp>
      <p:sp>
        <p:nvSpPr>
          <p:cNvPr id="7" name="Rectangle 6"/>
          <p:cNvSpPr/>
          <p:nvPr/>
        </p:nvSpPr>
        <p:spPr bwMode="auto">
          <a:xfrm>
            <a:off x="919152" y="6477002"/>
            <a:ext cx="1416050" cy="120650"/>
          </a:xfrm>
          <a:prstGeom prst="rect">
            <a:avLst/>
          </a:prstGeom>
          <a:solidFill>
            <a:schemeClr val="tx1">
              <a:lumMod val="20000"/>
              <a:lumOff val="80000"/>
            </a:schemeClr>
          </a:solidFill>
          <a:ln>
            <a:noFill/>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lang="es-CO" noProof="1"/>
          </a:p>
        </p:txBody>
      </p:sp>
    </p:spTree>
    <p:extLst>
      <p:ext uri="{BB962C8B-B14F-4D97-AF65-F5344CB8AC3E}">
        <p14:creationId xmlns:p14="http://schemas.microsoft.com/office/powerpoint/2010/main" val="2952142743"/>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nvSpPr>
        <p:spPr>
          <a:xfrm>
            <a:off x="621186" y="1237592"/>
            <a:ext cx="8002444" cy="954107"/>
          </a:xfrm>
          <a:prstGeom prst="rect">
            <a:avLst/>
          </a:prstGeom>
          <a:noFill/>
        </p:spPr>
        <p:txBody>
          <a:bodyPr wrap="square" rtlCol="0">
            <a:spAutoFit/>
          </a:bodyPr>
          <a:lstStyle>
            <a:defPPr>
              <a:defRPr lang="en-US"/>
            </a:defPPr>
            <a:lvl1pPr algn="just">
              <a:defRPr sz="1000">
                <a:solidFill>
                  <a:schemeClr val="tx1"/>
                </a:solidFill>
                <a:latin typeface="Century Gothic" pitchFamily="34" charset="0"/>
              </a:defRPr>
            </a:lvl1pPr>
          </a:lstStyle>
          <a:p>
            <a:r>
              <a:rPr lang="es-CO" sz="1400" dirty="0">
                <a:latin typeface="+mj-lt"/>
              </a:rPr>
              <a:t> </a:t>
            </a:r>
          </a:p>
          <a:p>
            <a:endParaRPr lang="en-US" sz="1400" dirty="0">
              <a:latin typeface="+mj-lt"/>
            </a:endParaRPr>
          </a:p>
          <a:p>
            <a:br>
              <a:rPr lang="es-ES" sz="1400" dirty="0">
                <a:latin typeface="+mj-lt"/>
              </a:rPr>
            </a:br>
            <a:endParaRPr lang="en-US" sz="1400" dirty="0">
              <a:latin typeface="+mj-lt"/>
            </a:endParaRPr>
          </a:p>
        </p:txBody>
      </p:sp>
      <p:sp>
        <p:nvSpPr>
          <p:cNvPr id="5" name="Title 2"/>
          <p:cNvSpPr txBox="1">
            <a:spLocks/>
          </p:cNvSpPr>
          <p:nvPr/>
        </p:nvSpPr>
        <p:spPr>
          <a:xfrm>
            <a:off x="759103" y="195598"/>
            <a:ext cx="8082983" cy="745200"/>
          </a:xfrm>
          <a:prstGeom prst="rect">
            <a:avLst/>
          </a:prstGeom>
        </p:spPr>
        <p:txBody>
          <a:bodyPr vert="horz" lIns="0" tIns="0" rIns="0" bIns="0" rtlCol="0" anchor="ctr">
            <a:normAutofit/>
          </a:bodyPr>
          <a:lstStyle>
            <a:lvl1pPr algn="l" defTabSz="777875" rtl="0" fontAlgn="base">
              <a:spcBef>
                <a:spcPct val="0"/>
              </a:spcBef>
              <a:spcAft>
                <a:spcPct val="0"/>
              </a:spcAft>
              <a:defRPr sz="3000">
                <a:solidFill>
                  <a:schemeClr val="tx1"/>
                </a:solidFill>
                <a:latin typeface="+mj-lt"/>
                <a:ea typeface="+mj-ea"/>
                <a:cs typeface="+mj-cs"/>
              </a:defRPr>
            </a:lvl1pPr>
            <a:lvl2pPr algn="l" defTabSz="777875" rtl="0" fontAlgn="base">
              <a:spcBef>
                <a:spcPct val="0"/>
              </a:spcBef>
              <a:spcAft>
                <a:spcPct val="0"/>
              </a:spcAft>
              <a:defRPr sz="3000">
                <a:solidFill>
                  <a:schemeClr val="tx1"/>
                </a:solidFill>
                <a:latin typeface="Arial Narrow" pitchFamily="34" charset="0"/>
              </a:defRPr>
            </a:lvl2pPr>
            <a:lvl3pPr algn="l" defTabSz="777875" rtl="0" fontAlgn="base">
              <a:spcBef>
                <a:spcPct val="0"/>
              </a:spcBef>
              <a:spcAft>
                <a:spcPct val="0"/>
              </a:spcAft>
              <a:defRPr sz="3000">
                <a:solidFill>
                  <a:schemeClr val="tx1"/>
                </a:solidFill>
                <a:latin typeface="Arial Narrow" pitchFamily="34" charset="0"/>
              </a:defRPr>
            </a:lvl3pPr>
            <a:lvl4pPr algn="l" defTabSz="777875" rtl="0" fontAlgn="base">
              <a:spcBef>
                <a:spcPct val="0"/>
              </a:spcBef>
              <a:spcAft>
                <a:spcPct val="0"/>
              </a:spcAft>
              <a:defRPr sz="3000">
                <a:solidFill>
                  <a:schemeClr val="tx1"/>
                </a:solidFill>
                <a:latin typeface="Arial Narrow" pitchFamily="34" charset="0"/>
              </a:defRPr>
            </a:lvl4pPr>
            <a:lvl5pPr algn="l" defTabSz="777875" rtl="0" fontAlgn="base">
              <a:spcBef>
                <a:spcPct val="0"/>
              </a:spcBef>
              <a:spcAft>
                <a:spcPct val="0"/>
              </a:spcAft>
              <a:defRPr sz="3000">
                <a:solidFill>
                  <a:schemeClr val="tx1"/>
                </a:solidFill>
                <a:latin typeface="Arial Narrow" pitchFamily="34" charset="0"/>
              </a:defRPr>
            </a:lvl5pPr>
            <a:lvl6pPr marL="457200" algn="l" defTabSz="777875" rtl="0" fontAlgn="base">
              <a:spcBef>
                <a:spcPct val="0"/>
              </a:spcBef>
              <a:spcAft>
                <a:spcPct val="0"/>
              </a:spcAft>
              <a:defRPr sz="3000">
                <a:solidFill>
                  <a:schemeClr val="tx1"/>
                </a:solidFill>
                <a:latin typeface="Arial Narrow" pitchFamily="34" charset="0"/>
              </a:defRPr>
            </a:lvl6pPr>
            <a:lvl7pPr marL="914400" algn="l" defTabSz="777875" rtl="0" fontAlgn="base">
              <a:spcBef>
                <a:spcPct val="0"/>
              </a:spcBef>
              <a:spcAft>
                <a:spcPct val="0"/>
              </a:spcAft>
              <a:defRPr sz="3000">
                <a:solidFill>
                  <a:schemeClr val="tx1"/>
                </a:solidFill>
                <a:latin typeface="Arial Narrow" pitchFamily="34" charset="0"/>
              </a:defRPr>
            </a:lvl7pPr>
            <a:lvl8pPr marL="1371600" algn="l" defTabSz="777875" rtl="0" fontAlgn="base">
              <a:spcBef>
                <a:spcPct val="0"/>
              </a:spcBef>
              <a:spcAft>
                <a:spcPct val="0"/>
              </a:spcAft>
              <a:defRPr sz="3000">
                <a:solidFill>
                  <a:schemeClr val="tx1"/>
                </a:solidFill>
                <a:latin typeface="Arial Narrow" pitchFamily="34" charset="0"/>
              </a:defRPr>
            </a:lvl8pPr>
            <a:lvl9pPr marL="1828800" algn="l" defTabSz="777875" rtl="0" fontAlgn="base">
              <a:spcBef>
                <a:spcPct val="0"/>
              </a:spcBef>
              <a:spcAft>
                <a:spcPct val="0"/>
              </a:spcAft>
              <a:defRPr sz="3000">
                <a:solidFill>
                  <a:schemeClr val="tx1"/>
                </a:solidFill>
                <a:latin typeface="Arial Narrow" pitchFamily="34" charset="0"/>
              </a:defRPr>
            </a:lvl9pPr>
          </a:lstStyle>
          <a:p>
            <a:pPr defTabSz="914163"/>
            <a:r>
              <a:rPr lang="en-GB" sz="2800" b="1" dirty="0">
                <a:solidFill>
                  <a:srgbClr val="00915A"/>
                </a:solidFill>
              </a:rPr>
              <a:t>OTRAS CONSIDERACIONES</a:t>
            </a:r>
          </a:p>
        </p:txBody>
      </p:sp>
      <p:sp>
        <p:nvSpPr>
          <p:cNvPr id="6" name="TextBox 5"/>
          <p:cNvSpPr txBox="1"/>
          <p:nvPr/>
        </p:nvSpPr>
        <p:spPr>
          <a:xfrm>
            <a:off x="759103" y="1416268"/>
            <a:ext cx="7608414" cy="3970318"/>
          </a:xfrm>
          <a:prstGeom prst="rect">
            <a:avLst/>
          </a:prstGeom>
          <a:noFill/>
        </p:spPr>
        <p:txBody>
          <a:bodyPr wrap="square" rtlCol="0">
            <a:spAutoFit/>
          </a:bodyPr>
          <a:lstStyle>
            <a:defPPr>
              <a:defRPr lang="en-US"/>
            </a:defPPr>
            <a:lvl1pPr algn="just">
              <a:defRPr sz="1000">
                <a:solidFill>
                  <a:schemeClr val="tx1"/>
                </a:solidFill>
                <a:latin typeface="Century Gothic" pitchFamily="34" charset="0"/>
              </a:defRPr>
            </a:lvl1pPr>
          </a:lstStyle>
          <a:p>
            <a:pPr marL="342900" indent="-342900">
              <a:buAutoNum type="arabicPeriod"/>
            </a:pPr>
            <a:r>
              <a:rPr lang="es-CO" sz="1400" dirty="0">
                <a:latin typeface="+mj-lt"/>
              </a:rPr>
              <a:t>El consumidor financiero tiene la posibilidad de formular sus quejas contra las entidades con destino al DCF en cualquier agencia, sucursal, corresponsal u oficina de atención al público o cualquier otro canal de atención dispuesto por la correspondiente entidad, tal como correo electrónico, página web o redes sociales, entre otros.  Así mismo, tiene la posibilidad de dirigirse al DCF con el ánimo de que éste formule recomendaciones y propuestas ante la entidad en aquellos aspectos que puedan favorecer las buenas relaciones entre éstas y sus consumidores financieros.</a:t>
            </a:r>
          </a:p>
          <a:p>
            <a:pPr marL="342900" indent="-342900">
              <a:buAutoNum type="arabicPeriod"/>
            </a:pPr>
            <a:endParaRPr lang="es-CO" sz="1400" dirty="0">
              <a:latin typeface="+mj-lt"/>
            </a:endParaRPr>
          </a:p>
          <a:p>
            <a:pPr marL="342900" indent="-342900">
              <a:buAutoNum type="arabicPeriod"/>
            </a:pPr>
            <a:r>
              <a:rPr lang="es-CO" sz="1400" dirty="0">
                <a:latin typeface="+mj-lt"/>
              </a:rPr>
              <a:t>Para la presentación de quejas ante el DCF no se exige ninguna formalidad, sino que basta con indicar el motivo de la misma, describiendo los hechos y los derechos que considere vulnerados, así como la identificación y demás datos que permitan contactar al consumidor financiero para hacerle llegar la correspondiente respuesta. </a:t>
            </a:r>
          </a:p>
          <a:p>
            <a:pPr marL="342900" indent="-342900">
              <a:buAutoNum type="arabicPeriod"/>
            </a:pPr>
            <a:endParaRPr lang="es-CO" sz="1400" dirty="0">
              <a:latin typeface="+mj-lt"/>
            </a:endParaRPr>
          </a:p>
          <a:p>
            <a:pPr marL="342900" indent="-342900">
              <a:buAutoNum type="arabicPeriod"/>
            </a:pPr>
            <a:r>
              <a:rPr lang="es-CO" sz="1400" dirty="0">
                <a:latin typeface="+mj-lt"/>
              </a:rPr>
              <a:t>A los consumidores financieros les asiste el derecho para escoger entre acudir directamente a la entidad vigilada, al DCF, a la SFC o a los organismos de autorregulación, para presentar su queja de conformidad con lo establecido en el literal e. del art. 5 de la Ley 1328 de 2009, advirtiendo que cada institución evaluará los trámites dentro del marco de competencia que le corresponda.</a:t>
            </a:r>
          </a:p>
          <a:p>
            <a:r>
              <a:rPr lang="es-CO" sz="1400" dirty="0">
                <a:latin typeface="+mj-lt"/>
              </a:rPr>
              <a:t> </a:t>
            </a:r>
            <a:br>
              <a:rPr lang="es-ES" sz="1400" dirty="0">
                <a:latin typeface="+mj-lt"/>
              </a:rPr>
            </a:br>
            <a:endParaRPr lang="en-US" sz="1400" dirty="0">
              <a:latin typeface="+mj-lt"/>
            </a:endParaRPr>
          </a:p>
        </p:txBody>
      </p:sp>
      <p:sp>
        <p:nvSpPr>
          <p:cNvPr id="7" name="Rectangle 6"/>
          <p:cNvSpPr/>
          <p:nvPr/>
        </p:nvSpPr>
        <p:spPr bwMode="auto">
          <a:xfrm>
            <a:off x="919152" y="6477002"/>
            <a:ext cx="1416050" cy="120650"/>
          </a:xfrm>
          <a:prstGeom prst="rect">
            <a:avLst/>
          </a:prstGeom>
          <a:solidFill>
            <a:schemeClr val="tx1">
              <a:lumMod val="20000"/>
              <a:lumOff val="80000"/>
            </a:schemeClr>
          </a:solidFill>
          <a:ln>
            <a:noFill/>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lang="es-CO" noProof="1"/>
          </a:p>
        </p:txBody>
      </p:sp>
    </p:spTree>
    <p:extLst>
      <p:ext uri="{BB962C8B-B14F-4D97-AF65-F5344CB8AC3E}">
        <p14:creationId xmlns:p14="http://schemas.microsoft.com/office/powerpoint/2010/main" val="2489817871"/>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768850" y="3162734"/>
            <a:ext cx="4073236" cy="3046988"/>
          </a:xfrm>
          <a:prstGeom prst="rect">
            <a:avLst/>
          </a:prstGeom>
          <a:noFill/>
        </p:spPr>
        <p:txBody>
          <a:bodyPr wrap="square" rtlCol="0">
            <a:spAutoFit/>
          </a:bodyPr>
          <a:lstStyle/>
          <a:p>
            <a:endParaRPr lang="es-CO" dirty="0">
              <a:effectLst/>
            </a:endParaRPr>
          </a:p>
          <a:p>
            <a:endParaRPr lang="es-CO" dirty="0"/>
          </a:p>
          <a:p>
            <a:endParaRPr lang="es-CO" dirty="0">
              <a:effectLst/>
            </a:endParaRPr>
          </a:p>
          <a:p>
            <a:endParaRPr lang="es-CO" dirty="0"/>
          </a:p>
          <a:p>
            <a:endParaRPr lang="es-CO" dirty="0">
              <a:effectLst/>
            </a:endParaRPr>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n-US" dirty="0">
              <a:effectLst/>
            </a:endParaRPr>
          </a:p>
        </p:txBody>
      </p:sp>
      <p:sp>
        <p:nvSpPr>
          <p:cNvPr id="15" name="TextBox 14"/>
          <p:cNvSpPr txBox="1"/>
          <p:nvPr/>
        </p:nvSpPr>
        <p:spPr>
          <a:xfrm>
            <a:off x="650013" y="1359797"/>
            <a:ext cx="8052554" cy="4770537"/>
          </a:xfrm>
          <a:prstGeom prst="rect">
            <a:avLst/>
          </a:prstGeom>
          <a:noFill/>
        </p:spPr>
        <p:txBody>
          <a:bodyPr wrap="square" rtlCol="0">
            <a:spAutoFit/>
          </a:bodyPr>
          <a:lstStyle/>
          <a:p>
            <a:pPr algn="just"/>
            <a:r>
              <a:rPr lang="es-ES" sz="1600" b="1" dirty="0">
                <a:solidFill>
                  <a:schemeClr val="tx1"/>
                </a:solidFill>
                <a:latin typeface="+mj-lt"/>
                <a:hlinkClick r:id="rId3" action="ppaction://hlinkfile" tooltip="MANUAL SISTEMA DE ATENCION AL CONSUMIDOR FINANCIERO SAC"/>
              </a:rPr>
              <a:t>Manual Sistema de Atención al Cliente</a:t>
            </a:r>
            <a:r>
              <a:rPr lang="es-ES" sz="1600" b="1" dirty="0">
                <a:solidFill>
                  <a:schemeClr val="tx1"/>
                </a:solidFill>
                <a:latin typeface="+mj-lt"/>
              </a:rPr>
              <a:t> - SAC</a:t>
            </a:r>
          </a:p>
          <a:p>
            <a:pPr algn="just"/>
            <a:br>
              <a:rPr lang="es-ES" sz="1600" b="1" dirty="0">
                <a:latin typeface="+mj-lt"/>
              </a:rPr>
            </a:br>
            <a:r>
              <a:rPr lang="es-ES" sz="1600" b="1" dirty="0">
                <a:solidFill>
                  <a:schemeClr val="tx1"/>
                </a:solidFill>
                <a:latin typeface="+mj-lt"/>
              </a:rPr>
              <a:t>¿Qué es el SAC para BNP </a:t>
            </a:r>
            <a:r>
              <a:rPr lang="es-ES" sz="1600" b="1" dirty="0" err="1">
                <a:solidFill>
                  <a:schemeClr val="tx1"/>
                </a:solidFill>
                <a:latin typeface="+mj-lt"/>
              </a:rPr>
              <a:t>Paribas</a:t>
            </a:r>
            <a:r>
              <a:rPr lang="es-ES" sz="1600" b="1" dirty="0">
                <a:solidFill>
                  <a:schemeClr val="tx1"/>
                </a:solidFill>
                <a:latin typeface="+mj-lt"/>
              </a:rPr>
              <a:t> Colombia Corporación Financiera S.A ?</a:t>
            </a:r>
          </a:p>
          <a:p>
            <a:pPr algn="just"/>
            <a:endParaRPr lang="es-ES" sz="1600" b="1" dirty="0">
              <a:solidFill>
                <a:schemeClr val="tx1"/>
              </a:solidFill>
              <a:latin typeface="+mj-lt"/>
            </a:endParaRPr>
          </a:p>
          <a:p>
            <a:pPr algn="just"/>
            <a:r>
              <a:rPr lang="es-ES" sz="1600" dirty="0">
                <a:solidFill>
                  <a:schemeClr val="tx1"/>
                </a:solidFill>
                <a:latin typeface="+mj-lt"/>
              </a:rPr>
              <a:t>Es el sistema implementado por </a:t>
            </a:r>
            <a:r>
              <a:rPr lang="es-CO" sz="1600" dirty="0">
                <a:solidFill>
                  <a:schemeClr val="tx1"/>
                </a:solidFill>
                <a:latin typeface="+mj-lt"/>
              </a:rPr>
              <a:t>BNP </a:t>
            </a:r>
            <a:r>
              <a:rPr lang="es-CO" sz="1600" dirty="0" err="1">
                <a:solidFill>
                  <a:schemeClr val="tx1"/>
                </a:solidFill>
                <a:latin typeface="+mj-lt"/>
              </a:rPr>
              <a:t>Paribas</a:t>
            </a:r>
            <a:r>
              <a:rPr lang="es-CO" sz="1600" dirty="0">
                <a:solidFill>
                  <a:schemeClr val="tx1"/>
                </a:solidFill>
                <a:latin typeface="+mj-lt"/>
              </a:rPr>
              <a:t> Colombia Corporación Financiera S.A </a:t>
            </a:r>
            <a:r>
              <a:rPr lang="es-ES" sz="1600" dirty="0">
                <a:solidFill>
                  <a:schemeClr val="tx1"/>
                </a:solidFill>
                <a:latin typeface="+mj-lt"/>
              </a:rPr>
              <a:t>para mejorar y fortalecer la atención y protección de sus clientes o consumidores financieros.</a:t>
            </a:r>
          </a:p>
          <a:p>
            <a:pPr algn="just"/>
            <a:br>
              <a:rPr lang="es-ES" sz="1600" b="1" dirty="0">
                <a:solidFill>
                  <a:schemeClr val="tx1"/>
                </a:solidFill>
                <a:latin typeface="+mj-lt"/>
              </a:rPr>
            </a:br>
            <a:r>
              <a:rPr lang="es-ES" sz="1600" b="1" dirty="0">
                <a:solidFill>
                  <a:schemeClr val="tx1"/>
                </a:solidFill>
                <a:latin typeface="+mj-lt"/>
              </a:rPr>
              <a:t>¿Qué información debe suministrar </a:t>
            </a:r>
            <a:r>
              <a:rPr lang="es-CO" sz="1600" b="1" dirty="0">
                <a:solidFill>
                  <a:schemeClr val="tx1"/>
                </a:solidFill>
                <a:latin typeface="+mj-lt"/>
              </a:rPr>
              <a:t>BNP </a:t>
            </a:r>
            <a:r>
              <a:rPr lang="es-CO" sz="1600" b="1" dirty="0" err="1">
                <a:solidFill>
                  <a:schemeClr val="tx1"/>
                </a:solidFill>
                <a:latin typeface="+mj-lt"/>
              </a:rPr>
              <a:t>Paribas</a:t>
            </a:r>
            <a:r>
              <a:rPr lang="es-CO" sz="1600" b="1" dirty="0">
                <a:solidFill>
                  <a:schemeClr val="tx1"/>
                </a:solidFill>
                <a:latin typeface="+mj-lt"/>
              </a:rPr>
              <a:t> Colombia Corporación Financiera S.A </a:t>
            </a:r>
            <a:r>
              <a:rPr lang="es-ES" sz="1600" b="1" dirty="0">
                <a:solidFill>
                  <a:schemeClr val="tx1"/>
                </a:solidFill>
                <a:latin typeface="+mj-lt"/>
              </a:rPr>
              <a:t>a los consumidores en desarrollo del SAC?</a:t>
            </a:r>
          </a:p>
          <a:p>
            <a:pPr algn="just"/>
            <a:endParaRPr lang="es-ES" sz="1600" b="1" dirty="0">
              <a:solidFill>
                <a:schemeClr val="tx1"/>
              </a:solidFill>
              <a:latin typeface="+mj-lt"/>
            </a:endParaRPr>
          </a:p>
          <a:p>
            <a:pPr algn="just"/>
            <a:r>
              <a:rPr lang="es-ES" sz="1600" dirty="0">
                <a:solidFill>
                  <a:schemeClr val="tx1"/>
                </a:solidFill>
                <a:latin typeface="+mj-lt"/>
              </a:rPr>
              <a:t>• Las características y costos de los productos y servicios. </a:t>
            </a:r>
          </a:p>
          <a:p>
            <a:pPr algn="just"/>
            <a:r>
              <a:rPr lang="es-ES" sz="1600" dirty="0">
                <a:solidFill>
                  <a:schemeClr val="tx1"/>
                </a:solidFill>
                <a:latin typeface="+mj-lt"/>
              </a:rPr>
              <a:t>• Los procedimientos para la atención de quejas, reclamos o peticiones.</a:t>
            </a:r>
          </a:p>
          <a:p>
            <a:pPr algn="just"/>
            <a:r>
              <a:rPr lang="es-ES" sz="1600" dirty="0">
                <a:solidFill>
                  <a:schemeClr val="tx1"/>
                </a:solidFill>
                <a:latin typeface="+mj-lt"/>
              </a:rPr>
              <a:t>• La existencia y funciones del Defensor del Consumidor Financiero y los procedimientos que en el desarrollo de sus funciones aplica.</a:t>
            </a:r>
          </a:p>
          <a:p>
            <a:pPr algn="l"/>
            <a:r>
              <a:rPr lang="es-ES" sz="1600" dirty="0">
                <a:solidFill>
                  <a:schemeClr val="tx1"/>
                </a:solidFill>
                <a:latin typeface="+mj-lt"/>
              </a:rPr>
              <a:t>• Los términos y condiciones de los contratos estandarizados. Para ver los contratos que maneja actualmente </a:t>
            </a:r>
            <a:r>
              <a:rPr lang="es-CO" sz="1600" dirty="0">
                <a:solidFill>
                  <a:schemeClr val="tx1"/>
                </a:solidFill>
                <a:latin typeface="+mj-lt"/>
              </a:rPr>
              <a:t>BNP </a:t>
            </a:r>
            <a:r>
              <a:rPr lang="es-CO" sz="1600" dirty="0" err="1">
                <a:solidFill>
                  <a:schemeClr val="tx1"/>
                </a:solidFill>
                <a:latin typeface="+mj-lt"/>
              </a:rPr>
              <a:t>Paribas</a:t>
            </a:r>
            <a:r>
              <a:rPr lang="es-CO" sz="1600" dirty="0">
                <a:solidFill>
                  <a:schemeClr val="tx1"/>
                </a:solidFill>
                <a:latin typeface="+mj-lt"/>
              </a:rPr>
              <a:t> Colombia Corporación Financiera S.A</a:t>
            </a:r>
            <a:br>
              <a:rPr lang="es-ES" sz="1600" dirty="0">
                <a:solidFill>
                  <a:schemeClr val="tx1"/>
                </a:solidFill>
                <a:latin typeface="+mj-lt"/>
              </a:rPr>
            </a:br>
            <a:endParaRPr lang="es-ES" sz="1600" dirty="0">
              <a:solidFill>
                <a:schemeClr val="tx1"/>
              </a:solidFill>
              <a:latin typeface="+mj-lt"/>
            </a:endParaRPr>
          </a:p>
          <a:p>
            <a:pPr algn="just"/>
            <a:br>
              <a:rPr lang="es-ES" sz="1600" b="1" dirty="0">
                <a:latin typeface="+mj-lt"/>
              </a:rPr>
            </a:br>
            <a:endParaRPr lang="en-US" sz="1600" dirty="0">
              <a:latin typeface="+mj-lt"/>
            </a:endParaRPr>
          </a:p>
        </p:txBody>
      </p:sp>
      <p:sp>
        <p:nvSpPr>
          <p:cNvPr id="6" name="Title 2"/>
          <p:cNvSpPr txBox="1">
            <a:spLocks/>
          </p:cNvSpPr>
          <p:nvPr/>
        </p:nvSpPr>
        <p:spPr>
          <a:xfrm>
            <a:off x="759103" y="195598"/>
            <a:ext cx="8665200" cy="745200"/>
          </a:xfrm>
          <a:prstGeom prst="rect">
            <a:avLst/>
          </a:prstGeom>
        </p:spPr>
        <p:txBody>
          <a:bodyPr vert="horz" lIns="0" tIns="0" rIns="0" bIns="0" rtlCol="0" anchor="ctr">
            <a:normAutofit/>
          </a:bodyPr>
          <a:lstStyle>
            <a:lvl1pPr algn="l" defTabSz="777875" rtl="0" fontAlgn="base">
              <a:spcBef>
                <a:spcPct val="0"/>
              </a:spcBef>
              <a:spcAft>
                <a:spcPct val="0"/>
              </a:spcAft>
              <a:defRPr sz="3000">
                <a:solidFill>
                  <a:schemeClr val="tx1"/>
                </a:solidFill>
                <a:latin typeface="+mj-lt"/>
                <a:ea typeface="+mj-ea"/>
                <a:cs typeface="+mj-cs"/>
              </a:defRPr>
            </a:lvl1pPr>
            <a:lvl2pPr algn="l" defTabSz="777875" rtl="0" fontAlgn="base">
              <a:spcBef>
                <a:spcPct val="0"/>
              </a:spcBef>
              <a:spcAft>
                <a:spcPct val="0"/>
              </a:spcAft>
              <a:defRPr sz="3000">
                <a:solidFill>
                  <a:schemeClr val="tx1"/>
                </a:solidFill>
                <a:latin typeface="Arial Narrow" pitchFamily="34" charset="0"/>
              </a:defRPr>
            </a:lvl2pPr>
            <a:lvl3pPr algn="l" defTabSz="777875" rtl="0" fontAlgn="base">
              <a:spcBef>
                <a:spcPct val="0"/>
              </a:spcBef>
              <a:spcAft>
                <a:spcPct val="0"/>
              </a:spcAft>
              <a:defRPr sz="3000">
                <a:solidFill>
                  <a:schemeClr val="tx1"/>
                </a:solidFill>
                <a:latin typeface="Arial Narrow" pitchFamily="34" charset="0"/>
              </a:defRPr>
            </a:lvl3pPr>
            <a:lvl4pPr algn="l" defTabSz="777875" rtl="0" fontAlgn="base">
              <a:spcBef>
                <a:spcPct val="0"/>
              </a:spcBef>
              <a:spcAft>
                <a:spcPct val="0"/>
              </a:spcAft>
              <a:defRPr sz="3000">
                <a:solidFill>
                  <a:schemeClr val="tx1"/>
                </a:solidFill>
                <a:latin typeface="Arial Narrow" pitchFamily="34" charset="0"/>
              </a:defRPr>
            </a:lvl4pPr>
            <a:lvl5pPr algn="l" defTabSz="777875" rtl="0" fontAlgn="base">
              <a:spcBef>
                <a:spcPct val="0"/>
              </a:spcBef>
              <a:spcAft>
                <a:spcPct val="0"/>
              </a:spcAft>
              <a:defRPr sz="3000">
                <a:solidFill>
                  <a:schemeClr val="tx1"/>
                </a:solidFill>
                <a:latin typeface="Arial Narrow" pitchFamily="34" charset="0"/>
              </a:defRPr>
            </a:lvl5pPr>
            <a:lvl6pPr marL="457200" algn="l" defTabSz="777875" rtl="0" fontAlgn="base">
              <a:spcBef>
                <a:spcPct val="0"/>
              </a:spcBef>
              <a:spcAft>
                <a:spcPct val="0"/>
              </a:spcAft>
              <a:defRPr sz="3000">
                <a:solidFill>
                  <a:schemeClr val="tx1"/>
                </a:solidFill>
                <a:latin typeface="Arial Narrow" pitchFamily="34" charset="0"/>
              </a:defRPr>
            </a:lvl6pPr>
            <a:lvl7pPr marL="914400" algn="l" defTabSz="777875" rtl="0" fontAlgn="base">
              <a:spcBef>
                <a:spcPct val="0"/>
              </a:spcBef>
              <a:spcAft>
                <a:spcPct val="0"/>
              </a:spcAft>
              <a:defRPr sz="3000">
                <a:solidFill>
                  <a:schemeClr val="tx1"/>
                </a:solidFill>
                <a:latin typeface="Arial Narrow" pitchFamily="34" charset="0"/>
              </a:defRPr>
            </a:lvl7pPr>
            <a:lvl8pPr marL="1371600" algn="l" defTabSz="777875" rtl="0" fontAlgn="base">
              <a:spcBef>
                <a:spcPct val="0"/>
              </a:spcBef>
              <a:spcAft>
                <a:spcPct val="0"/>
              </a:spcAft>
              <a:defRPr sz="3000">
                <a:solidFill>
                  <a:schemeClr val="tx1"/>
                </a:solidFill>
                <a:latin typeface="Arial Narrow" pitchFamily="34" charset="0"/>
              </a:defRPr>
            </a:lvl8pPr>
            <a:lvl9pPr marL="1828800" algn="l" defTabSz="777875" rtl="0" fontAlgn="base">
              <a:spcBef>
                <a:spcPct val="0"/>
              </a:spcBef>
              <a:spcAft>
                <a:spcPct val="0"/>
              </a:spcAft>
              <a:defRPr sz="3000">
                <a:solidFill>
                  <a:schemeClr val="tx1"/>
                </a:solidFill>
                <a:latin typeface="Arial Narrow" pitchFamily="34" charset="0"/>
              </a:defRPr>
            </a:lvl9pPr>
          </a:lstStyle>
          <a:p>
            <a:pPr defTabSz="914163"/>
            <a:r>
              <a:rPr lang="en-GB" sz="2800" b="1" dirty="0">
                <a:solidFill>
                  <a:srgbClr val="00915A"/>
                </a:solidFill>
              </a:rPr>
              <a:t>SERVICIO AL CLIENTE</a:t>
            </a:r>
          </a:p>
        </p:txBody>
      </p:sp>
      <p:sp>
        <p:nvSpPr>
          <p:cNvPr id="2" name="Rectangle 1"/>
          <p:cNvSpPr/>
          <p:nvPr/>
        </p:nvSpPr>
        <p:spPr bwMode="auto">
          <a:xfrm>
            <a:off x="919152" y="6477002"/>
            <a:ext cx="1416050" cy="120650"/>
          </a:xfrm>
          <a:prstGeom prst="rect">
            <a:avLst/>
          </a:prstGeom>
          <a:solidFill>
            <a:schemeClr val="tx1">
              <a:lumMod val="20000"/>
              <a:lumOff val="80000"/>
            </a:schemeClr>
          </a:solidFill>
          <a:ln>
            <a:noFill/>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lang="es-CO" noProof="1"/>
          </a:p>
        </p:txBody>
      </p:sp>
    </p:spTree>
    <p:extLst>
      <p:ext uri="{BB962C8B-B14F-4D97-AF65-F5344CB8AC3E}">
        <p14:creationId xmlns:p14="http://schemas.microsoft.com/office/powerpoint/2010/main" val="2663809829"/>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750089" y="3162734"/>
            <a:ext cx="4073236" cy="3046988"/>
          </a:xfrm>
          <a:prstGeom prst="rect">
            <a:avLst/>
          </a:prstGeom>
          <a:noFill/>
        </p:spPr>
        <p:txBody>
          <a:bodyPr wrap="square" rtlCol="0">
            <a:spAutoFit/>
          </a:bodyPr>
          <a:lstStyle/>
          <a:p>
            <a:endParaRPr lang="es-CO" dirty="0">
              <a:effectLst/>
            </a:endParaRPr>
          </a:p>
          <a:p>
            <a:endParaRPr lang="es-CO" dirty="0"/>
          </a:p>
          <a:p>
            <a:endParaRPr lang="es-CO" dirty="0">
              <a:effectLst/>
            </a:endParaRPr>
          </a:p>
          <a:p>
            <a:endParaRPr lang="es-CO" dirty="0"/>
          </a:p>
          <a:p>
            <a:endParaRPr lang="es-CO" dirty="0">
              <a:effectLst/>
            </a:endParaRPr>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n-US" dirty="0">
              <a:effectLst/>
            </a:endParaRPr>
          </a:p>
        </p:txBody>
      </p:sp>
      <p:sp>
        <p:nvSpPr>
          <p:cNvPr id="15" name="TextBox 14"/>
          <p:cNvSpPr txBox="1"/>
          <p:nvPr/>
        </p:nvSpPr>
        <p:spPr>
          <a:xfrm>
            <a:off x="627325" y="1048520"/>
            <a:ext cx="8108950" cy="5216813"/>
          </a:xfrm>
          <a:prstGeom prst="rect">
            <a:avLst/>
          </a:prstGeom>
          <a:noFill/>
        </p:spPr>
        <p:txBody>
          <a:bodyPr wrap="square" rtlCol="0">
            <a:spAutoFit/>
          </a:bodyPr>
          <a:lstStyle/>
          <a:p>
            <a:pPr algn="just"/>
            <a:r>
              <a:rPr lang="es-ES" sz="1400" b="1" dirty="0">
                <a:solidFill>
                  <a:schemeClr val="tx1"/>
                </a:solidFill>
                <a:latin typeface="+mj-lt"/>
              </a:rPr>
              <a:t>¿Qué es la educación financiera?</a:t>
            </a:r>
          </a:p>
          <a:p>
            <a:pPr algn="just"/>
            <a:r>
              <a:rPr lang="es-ES" sz="1400" dirty="0">
                <a:solidFill>
                  <a:schemeClr val="tx1"/>
                </a:solidFill>
                <a:latin typeface="+mj-lt"/>
              </a:rPr>
              <a:t>Son todos aquellos planes y programas mediante los cuales se dan a conocer a los consumidores financieros los productos, servicios y actividades de las entidades financieras, para que puedan tomar decisiones informadas y conocer sus derechos y deberes. </a:t>
            </a:r>
          </a:p>
          <a:p>
            <a:pPr algn="just"/>
            <a:br>
              <a:rPr lang="es-ES" sz="1400" dirty="0">
                <a:solidFill>
                  <a:schemeClr val="tx1"/>
                </a:solidFill>
                <a:latin typeface="+mj-lt"/>
              </a:rPr>
            </a:br>
            <a:r>
              <a:rPr lang="es-ES" sz="1350" b="1" dirty="0">
                <a:solidFill>
                  <a:schemeClr val="tx1"/>
                </a:solidFill>
                <a:latin typeface="+mj-lt"/>
              </a:rPr>
              <a:t>¿Quién es el consumidor financiero?</a:t>
            </a:r>
          </a:p>
          <a:p>
            <a:pPr algn="just"/>
            <a:r>
              <a:rPr lang="es-ES" sz="1350" dirty="0">
                <a:solidFill>
                  <a:schemeClr val="tx1"/>
                </a:solidFill>
                <a:latin typeface="+mj-lt"/>
              </a:rPr>
              <a:t>Es todo cliente, usuario o cliente potencial de </a:t>
            </a:r>
            <a:r>
              <a:rPr lang="es-CO" sz="1350" dirty="0">
                <a:solidFill>
                  <a:schemeClr val="tx1"/>
                </a:solidFill>
                <a:latin typeface="+mj-lt"/>
              </a:rPr>
              <a:t>BNP </a:t>
            </a:r>
            <a:r>
              <a:rPr lang="es-CO" sz="1350" dirty="0" err="1">
                <a:solidFill>
                  <a:schemeClr val="tx1"/>
                </a:solidFill>
                <a:latin typeface="+mj-lt"/>
              </a:rPr>
              <a:t>Paribas</a:t>
            </a:r>
            <a:r>
              <a:rPr lang="es-CO" sz="1350" dirty="0">
                <a:solidFill>
                  <a:schemeClr val="tx1"/>
                </a:solidFill>
                <a:latin typeface="+mj-lt"/>
              </a:rPr>
              <a:t> Colombia Corporación Financiera S.A.</a:t>
            </a:r>
            <a:endParaRPr lang="es-ES" sz="1350" dirty="0">
              <a:solidFill>
                <a:schemeClr val="tx1"/>
              </a:solidFill>
              <a:latin typeface="+mj-lt"/>
            </a:endParaRPr>
          </a:p>
          <a:p>
            <a:pPr algn="just"/>
            <a:endParaRPr lang="es-ES" sz="1350" dirty="0">
              <a:solidFill>
                <a:schemeClr val="tx1"/>
              </a:solidFill>
              <a:latin typeface="+mj-lt"/>
            </a:endParaRPr>
          </a:p>
          <a:p>
            <a:pPr algn="just"/>
            <a:r>
              <a:rPr lang="es-ES" sz="1350" b="1" dirty="0">
                <a:solidFill>
                  <a:schemeClr val="tx1"/>
                </a:solidFill>
                <a:latin typeface="+mj-lt"/>
              </a:rPr>
              <a:t>Consumidores Financieros</a:t>
            </a:r>
          </a:p>
          <a:p>
            <a:pPr algn="just"/>
            <a:r>
              <a:rPr lang="es-ES" sz="1350" dirty="0">
                <a:solidFill>
                  <a:schemeClr val="tx1"/>
                </a:solidFill>
                <a:latin typeface="+mj-lt"/>
              </a:rPr>
              <a:t>De acuerdo con la Ley 1328 del 2009, que establece el Régimen de Protección al Consumidor Financiero, son Consumidores Financieros de </a:t>
            </a:r>
            <a:r>
              <a:rPr lang="es-CO" sz="1350" dirty="0">
                <a:solidFill>
                  <a:schemeClr val="tx1"/>
                </a:solidFill>
                <a:latin typeface="+mj-lt"/>
              </a:rPr>
              <a:t>BNP </a:t>
            </a:r>
            <a:r>
              <a:rPr lang="es-CO" sz="1350" dirty="0" err="1">
                <a:solidFill>
                  <a:schemeClr val="tx1"/>
                </a:solidFill>
                <a:latin typeface="+mj-lt"/>
              </a:rPr>
              <a:t>Paribas</a:t>
            </a:r>
            <a:r>
              <a:rPr lang="es-CO" sz="1350" dirty="0">
                <a:solidFill>
                  <a:schemeClr val="tx1"/>
                </a:solidFill>
                <a:latin typeface="+mj-lt"/>
              </a:rPr>
              <a:t> Colombia Corporación Financiera S.A.</a:t>
            </a:r>
            <a:r>
              <a:rPr lang="es-ES" sz="1350" dirty="0">
                <a:solidFill>
                  <a:schemeClr val="tx1"/>
                </a:solidFill>
                <a:latin typeface="+mj-lt"/>
              </a:rPr>
              <a:t> todos los clientes, usuarios o clientes potenciales, entendiendo por tales los siguientes:</a:t>
            </a:r>
          </a:p>
          <a:p>
            <a:pPr algn="just"/>
            <a:br>
              <a:rPr lang="es-ES" sz="1350" dirty="0">
                <a:solidFill>
                  <a:schemeClr val="tx1"/>
                </a:solidFill>
                <a:latin typeface="+mj-lt"/>
              </a:rPr>
            </a:br>
            <a:r>
              <a:rPr lang="es-ES" sz="1350" b="1" dirty="0">
                <a:solidFill>
                  <a:schemeClr val="tx1"/>
                </a:solidFill>
                <a:latin typeface="+mj-lt"/>
              </a:rPr>
              <a:t>Clientes</a:t>
            </a:r>
            <a:r>
              <a:rPr lang="es-ES" sz="1350" dirty="0">
                <a:solidFill>
                  <a:schemeClr val="tx1"/>
                </a:solidFill>
                <a:latin typeface="+mj-lt"/>
              </a:rPr>
              <a:t>: Las personas naturales o jurídicas con quienes la Corporación establece relaciones de origen legal o contractual, para el suministro de productos o servicios, en desarrollo de su objeto social.</a:t>
            </a:r>
          </a:p>
          <a:p>
            <a:pPr algn="just"/>
            <a:br>
              <a:rPr lang="es-ES" sz="1350" dirty="0">
                <a:solidFill>
                  <a:schemeClr val="tx1"/>
                </a:solidFill>
                <a:latin typeface="+mj-lt"/>
              </a:rPr>
            </a:br>
            <a:r>
              <a:rPr lang="es-ES" sz="1350" b="1" dirty="0">
                <a:solidFill>
                  <a:schemeClr val="tx1"/>
                </a:solidFill>
                <a:latin typeface="+mj-lt"/>
              </a:rPr>
              <a:t>Usuarios</a:t>
            </a:r>
            <a:r>
              <a:rPr lang="es-ES" sz="1350" dirty="0">
                <a:solidFill>
                  <a:schemeClr val="tx1"/>
                </a:solidFill>
                <a:latin typeface="+mj-lt"/>
              </a:rPr>
              <a:t>: Las personas naturales o jurídicas quienes, sin ser clientes, utilizan los servicios de la Corporación.</a:t>
            </a:r>
          </a:p>
          <a:p>
            <a:pPr algn="just"/>
            <a:br>
              <a:rPr lang="es-ES" sz="1350" dirty="0">
                <a:solidFill>
                  <a:schemeClr val="tx1"/>
                </a:solidFill>
                <a:latin typeface="+mj-lt"/>
              </a:rPr>
            </a:br>
            <a:r>
              <a:rPr lang="es-ES" sz="1350" b="1" dirty="0">
                <a:solidFill>
                  <a:schemeClr val="tx1"/>
                </a:solidFill>
                <a:latin typeface="+mj-lt"/>
              </a:rPr>
              <a:t>Clientes Potenciales</a:t>
            </a:r>
            <a:r>
              <a:rPr lang="es-ES" sz="1350" dirty="0">
                <a:solidFill>
                  <a:schemeClr val="tx1"/>
                </a:solidFill>
                <a:latin typeface="+mj-lt"/>
              </a:rPr>
              <a:t>: Las personas naturales o jurídicas que se encuentran en la fase previa de tratativas preliminares con la Corporación, respecto de los productos o servicios ofrecidos por ésta.</a:t>
            </a:r>
          </a:p>
          <a:p>
            <a:pPr algn="just"/>
            <a:br>
              <a:rPr lang="es-ES" sz="1350" dirty="0">
                <a:solidFill>
                  <a:schemeClr val="tx1"/>
                </a:solidFill>
                <a:latin typeface="+mj-lt"/>
              </a:rPr>
            </a:br>
            <a:r>
              <a:rPr lang="es-CO" sz="1350" dirty="0">
                <a:solidFill>
                  <a:schemeClr val="tx1"/>
                </a:solidFill>
                <a:latin typeface="+mj-lt"/>
              </a:rPr>
              <a:t>Las disposiciones legales relacionadas con la Defensoría del Consumidor Financiero y el ejercicio de sus funciones, pueden ser consultadas en la página web de la Superintendencia Financiera de Colombia aquí: </a:t>
            </a:r>
            <a:r>
              <a:rPr lang="en-US" sz="1350" b="1" dirty="0">
                <a:solidFill>
                  <a:schemeClr val="tx1"/>
                </a:solidFill>
                <a:latin typeface="+mj-lt"/>
              </a:rPr>
              <a:t>http://www.superfinanciera.gov.co</a:t>
            </a:r>
          </a:p>
          <a:p>
            <a:pPr algn="just"/>
            <a:r>
              <a:rPr lang="es-CO" sz="1400" dirty="0">
                <a:solidFill>
                  <a:schemeClr val="tx1"/>
                </a:solidFill>
                <a:latin typeface="+mj-lt"/>
              </a:rPr>
              <a:t> </a:t>
            </a:r>
            <a:br>
              <a:rPr lang="es-ES" sz="600" b="1" dirty="0"/>
            </a:br>
            <a:endParaRPr lang="en-US" sz="600" dirty="0"/>
          </a:p>
        </p:txBody>
      </p:sp>
      <p:sp>
        <p:nvSpPr>
          <p:cNvPr id="6" name="Title 2"/>
          <p:cNvSpPr txBox="1">
            <a:spLocks/>
          </p:cNvSpPr>
          <p:nvPr/>
        </p:nvSpPr>
        <p:spPr>
          <a:xfrm>
            <a:off x="759103" y="195598"/>
            <a:ext cx="8665200" cy="745200"/>
          </a:xfrm>
          <a:prstGeom prst="rect">
            <a:avLst/>
          </a:prstGeom>
        </p:spPr>
        <p:txBody>
          <a:bodyPr vert="horz" lIns="0" tIns="0" rIns="0" bIns="0" rtlCol="0" anchor="ctr">
            <a:normAutofit/>
          </a:bodyPr>
          <a:lstStyle>
            <a:lvl1pPr algn="l" defTabSz="777875" rtl="0" fontAlgn="base">
              <a:spcBef>
                <a:spcPct val="0"/>
              </a:spcBef>
              <a:spcAft>
                <a:spcPct val="0"/>
              </a:spcAft>
              <a:defRPr sz="3000">
                <a:solidFill>
                  <a:schemeClr val="tx1"/>
                </a:solidFill>
                <a:latin typeface="+mj-lt"/>
                <a:ea typeface="+mj-ea"/>
                <a:cs typeface="+mj-cs"/>
              </a:defRPr>
            </a:lvl1pPr>
            <a:lvl2pPr algn="l" defTabSz="777875" rtl="0" fontAlgn="base">
              <a:spcBef>
                <a:spcPct val="0"/>
              </a:spcBef>
              <a:spcAft>
                <a:spcPct val="0"/>
              </a:spcAft>
              <a:defRPr sz="3000">
                <a:solidFill>
                  <a:schemeClr val="tx1"/>
                </a:solidFill>
                <a:latin typeface="Arial Narrow" pitchFamily="34" charset="0"/>
              </a:defRPr>
            </a:lvl2pPr>
            <a:lvl3pPr algn="l" defTabSz="777875" rtl="0" fontAlgn="base">
              <a:spcBef>
                <a:spcPct val="0"/>
              </a:spcBef>
              <a:spcAft>
                <a:spcPct val="0"/>
              </a:spcAft>
              <a:defRPr sz="3000">
                <a:solidFill>
                  <a:schemeClr val="tx1"/>
                </a:solidFill>
                <a:latin typeface="Arial Narrow" pitchFamily="34" charset="0"/>
              </a:defRPr>
            </a:lvl3pPr>
            <a:lvl4pPr algn="l" defTabSz="777875" rtl="0" fontAlgn="base">
              <a:spcBef>
                <a:spcPct val="0"/>
              </a:spcBef>
              <a:spcAft>
                <a:spcPct val="0"/>
              </a:spcAft>
              <a:defRPr sz="3000">
                <a:solidFill>
                  <a:schemeClr val="tx1"/>
                </a:solidFill>
                <a:latin typeface="Arial Narrow" pitchFamily="34" charset="0"/>
              </a:defRPr>
            </a:lvl4pPr>
            <a:lvl5pPr algn="l" defTabSz="777875" rtl="0" fontAlgn="base">
              <a:spcBef>
                <a:spcPct val="0"/>
              </a:spcBef>
              <a:spcAft>
                <a:spcPct val="0"/>
              </a:spcAft>
              <a:defRPr sz="3000">
                <a:solidFill>
                  <a:schemeClr val="tx1"/>
                </a:solidFill>
                <a:latin typeface="Arial Narrow" pitchFamily="34" charset="0"/>
              </a:defRPr>
            </a:lvl5pPr>
            <a:lvl6pPr marL="457200" algn="l" defTabSz="777875" rtl="0" fontAlgn="base">
              <a:spcBef>
                <a:spcPct val="0"/>
              </a:spcBef>
              <a:spcAft>
                <a:spcPct val="0"/>
              </a:spcAft>
              <a:defRPr sz="3000">
                <a:solidFill>
                  <a:schemeClr val="tx1"/>
                </a:solidFill>
                <a:latin typeface="Arial Narrow" pitchFamily="34" charset="0"/>
              </a:defRPr>
            </a:lvl6pPr>
            <a:lvl7pPr marL="914400" algn="l" defTabSz="777875" rtl="0" fontAlgn="base">
              <a:spcBef>
                <a:spcPct val="0"/>
              </a:spcBef>
              <a:spcAft>
                <a:spcPct val="0"/>
              </a:spcAft>
              <a:defRPr sz="3000">
                <a:solidFill>
                  <a:schemeClr val="tx1"/>
                </a:solidFill>
                <a:latin typeface="Arial Narrow" pitchFamily="34" charset="0"/>
              </a:defRPr>
            </a:lvl7pPr>
            <a:lvl8pPr marL="1371600" algn="l" defTabSz="777875" rtl="0" fontAlgn="base">
              <a:spcBef>
                <a:spcPct val="0"/>
              </a:spcBef>
              <a:spcAft>
                <a:spcPct val="0"/>
              </a:spcAft>
              <a:defRPr sz="3000">
                <a:solidFill>
                  <a:schemeClr val="tx1"/>
                </a:solidFill>
                <a:latin typeface="Arial Narrow" pitchFamily="34" charset="0"/>
              </a:defRPr>
            </a:lvl8pPr>
            <a:lvl9pPr marL="1828800" algn="l" defTabSz="777875" rtl="0" fontAlgn="base">
              <a:spcBef>
                <a:spcPct val="0"/>
              </a:spcBef>
              <a:spcAft>
                <a:spcPct val="0"/>
              </a:spcAft>
              <a:defRPr sz="3000">
                <a:solidFill>
                  <a:schemeClr val="tx1"/>
                </a:solidFill>
                <a:latin typeface="Arial Narrow" pitchFamily="34" charset="0"/>
              </a:defRPr>
            </a:lvl9pPr>
          </a:lstStyle>
          <a:p>
            <a:pPr defTabSz="914163"/>
            <a:r>
              <a:rPr lang="en-GB" sz="2800" b="1" dirty="0">
                <a:solidFill>
                  <a:srgbClr val="00915A"/>
                </a:solidFill>
              </a:rPr>
              <a:t>EDUCACIÓN FINANCIERA</a:t>
            </a:r>
          </a:p>
        </p:txBody>
      </p:sp>
      <p:sp>
        <p:nvSpPr>
          <p:cNvPr id="5" name="Rectangle 4"/>
          <p:cNvSpPr/>
          <p:nvPr/>
        </p:nvSpPr>
        <p:spPr bwMode="auto">
          <a:xfrm>
            <a:off x="919152" y="6477002"/>
            <a:ext cx="1416050" cy="120650"/>
          </a:xfrm>
          <a:prstGeom prst="rect">
            <a:avLst/>
          </a:prstGeom>
          <a:solidFill>
            <a:schemeClr val="tx1">
              <a:lumMod val="20000"/>
              <a:lumOff val="80000"/>
            </a:schemeClr>
          </a:solidFill>
          <a:ln>
            <a:noFill/>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lang="es-CO" noProof="1"/>
          </a:p>
        </p:txBody>
      </p:sp>
    </p:spTree>
    <p:extLst>
      <p:ext uri="{BB962C8B-B14F-4D97-AF65-F5344CB8AC3E}">
        <p14:creationId xmlns:p14="http://schemas.microsoft.com/office/powerpoint/2010/main" val="3657727858"/>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750089" y="3162734"/>
            <a:ext cx="4073236" cy="3046988"/>
          </a:xfrm>
          <a:prstGeom prst="rect">
            <a:avLst/>
          </a:prstGeom>
          <a:noFill/>
        </p:spPr>
        <p:txBody>
          <a:bodyPr wrap="square" rtlCol="0">
            <a:spAutoFit/>
          </a:bodyPr>
          <a:lstStyle/>
          <a:p>
            <a:endParaRPr lang="es-CO" dirty="0">
              <a:effectLst/>
            </a:endParaRPr>
          </a:p>
          <a:p>
            <a:endParaRPr lang="es-CO" dirty="0"/>
          </a:p>
          <a:p>
            <a:endParaRPr lang="es-CO" dirty="0">
              <a:effectLst/>
            </a:endParaRPr>
          </a:p>
          <a:p>
            <a:endParaRPr lang="es-CO" dirty="0"/>
          </a:p>
          <a:p>
            <a:endParaRPr lang="es-CO" dirty="0">
              <a:effectLst/>
            </a:endParaRPr>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n-US" dirty="0">
              <a:effectLst/>
            </a:endParaRPr>
          </a:p>
        </p:txBody>
      </p:sp>
      <p:sp>
        <p:nvSpPr>
          <p:cNvPr id="15" name="TextBox 14"/>
          <p:cNvSpPr txBox="1"/>
          <p:nvPr/>
        </p:nvSpPr>
        <p:spPr>
          <a:xfrm>
            <a:off x="558603" y="919232"/>
            <a:ext cx="8108950" cy="7571303"/>
          </a:xfrm>
          <a:prstGeom prst="rect">
            <a:avLst/>
          </a:prstGeom>
          <a:noFill/>
        </p:spPr>
        <p:txBody>
          <a:bodyPr wrap="square" rtlCol="0">
            <a:spAutoFit/>
          </a:bodyPr>
          <a:lstStyle/>
          <a:p>
            <a:pPr algn="just"/>
            <a:endParaRPr lang="es-ES" sz="1000" dirty="0">
              <a:solidFill>
                <a:schemeClr val="tx1"/>
              </a:solidFill>
              <a:latin typeface="Century Gothic" pitchFamily="34" charset="0"/>
            </a:endParaRPr>
          </a:p>
          <a:p>
            <a:pPr algn="just"/>
            <a:r>
              <a:rPr lang="es-ES" sz="1400" b="1" dirty="0">
                <a:solidFill>
                  <a:schemeClr val="tx1"/>
                </a:solidFill>
                <a:latin typeface="+mj-lt"/>
              </a:rPr>
              <a:t>¿Cuáles son los derechos de los consumidores financieros?</a:t>
            </a:r>
          </a:p>
          <a:p>
            <a:pPr algn="just"/>
            <a:endParaRPr lang="es-ES" sz="1400" b="1" dirty="0">
              <a:solidFill>
                <a:schemeClr val="tx1"/>
              </a:solidFill>
              <a:latin typeface="+mj-lt"/>
            </a:endParaRPr>
          </a:p>
          <a:p>
            <a:pPr algn="just"/>
            <a:r>
              <a:rPr lang="es-ES" sz="1400" dirty="0">
                <a:solidFill>
                  <a:schemeClr val="tx1"/>
                </a:solidFill>
                <a:latin typeface="+mj-lt"/>
              </a:rPr>
              <a:t>• Recibir los productos y servicios en las condiciones ofrecidas.</a:t>
            </a:r>
          </a:p>
          <a:p>
            <a:pPr algn="just"/>
            <a:r>
              <a:rPr lang="es-ES" sz="1400" dirty="0">
                <a:solidFill>
                  <a:schemeClr val="tx1"/>
                </a:solidFill>
                <a:latin typeface="+mj-lt"/>
              </a:rPr>
              <a:t>• Contar con publicidad e información transparente, clara, veraz, oportuna y verificable sobre los productos y servicios.</a:t>
            </a:r>
          </a:p>
          <a:p>
            <a:pPr algn="just"/>
            <a:r>
              <a:rPr lang="es-ES" sz="1400" dirty="0">
                <a:solidFill>
                  <a:schemeClr val="tx1"/>
                </a:solidFill>
                <a:latin typeface="+mj-lt"/>
              </a:rPr>
              <a:t>• Exigir la debida diligencia en la prestación del servicio.</a:t>
            </a:r>
          </a:p>
          <a:p>
            <a:pPr algn="just"/>
            <a:r>
              <a:rPr lang="es-ES" sz="1400" dirty="0">
                <a:solidFill>
                  <a:schemeClr val="tx1"/>
                </a:solidFill>
                <a:latin typeface="+mj-lt"/>
              </a:rPr>
              <a:t>• Recibir una adecuada educación e información sobre los productos y servicios y los mecanismos de protección para la defensa de sus derechos.</a:t>
            </a:r>
          </a:p>
          <a:p>
            <a:pPr algn="just"/>
            <a:r>
              <a:rPr lang="es-ES" sz="1400" dirty="0">
                <a:solidFill>
                  <a:schemeClr val="tx1"/>
                </a:solidFill>
                <a:latin typeface="+mj-lt"/>
              </a:rPr>
              <a:t>• Presentar respetuosamente quejas, peticiones y solicitudes ante la Corporación, el Defensor del Consumidor Financiero y la Superintendencia Financiera de Colombia.</a:t>
            </a:r>
          </a:p>
          <a:p>
            <a:pPr algn="just"/>
            <a:endParaRPr lang="es-ES" sz="1400" dirty="0">
              <a:solidFill>
                <a:schemeClr val="tx1"/>
              </a:solidFill>
              <a:latin typeface="+mj-lt"/>
            </a:endParaRPr>
          </a:p>
          <a:p>
            <a:pPr algn="just"/>
            <a:r>
              <a:rPr lang="es-ES" sz="1400" dirty="0">
                <a:solidFill>
                  <a:schemeClr val="tx1"/>
                </a:solidFill>
                <a:latin typeface="+mj-lt"/>
              </a:rPr>
              <a:t>Si desea llenar el formulario de quejas, reclamos, peticiones y solicitudes ingrese a la página Web del Defensor del Consumidor Financiero o al correo de atención de quejas: </a:t>
            </a:r>
            <a:r>
              <a:rPr lang="es-ES" sz="1400" dirty="0">
                <a:solidFill>
                  <a:schemeClr val="tx1"/>
                </a:solidFill>
                <a:latin typeface="+mj-lt"/>
                <a:hlinkClick r:id="rId2"/>
              </a:rPr>
              <a:t>defensoriabnpparibas@defensorsos.com</a:t>
            </a:r>
            <a:r>
              <a:rPr lang="es-ES" sz="1400" dirty="0">
                <a:solidFill>
                  <a:schemeClr val="tx1"/>
                </a:solidFill>
                <a:latin typeface="+mj-lt"/>
              </a:rPr>
              <a:t> </a:t>
            </a:r>
          </a:p>
          <a:p>
            <a:pPr algn="just"/>
            <a:endParaRPr lang="es-ES" sz="1400" dirty="0">
              <a:solidFill>
                <a:schemeClr val="tx1"/>
              </a:solidFill>
              <a:latin typeface="+mj-lt"/>
            </a:endParaRPr>
          </a:p>
          <a:p>
            <a:pPr algn="just"/>
            <a:r>
              <a:rPr lang="es-ES" sz="1400" dirty="0">
                <a:solidFill>
                  <a:schemeClr val="tx1"/>
                </a:solidFill>
                <a:latin typeface="+mj-lt"/>
              </a:rPr>
              <a:t>Correo de atención BNP Paribas Colombia Corporación Financiera S.A: </a:t>
            </a:r>
            <a:r>
              <a:rPr lang="es-ES" sz="1400" dirty="0">
                <a:solidFill>
                  <a:schemeClr val="tx1"/>
                </a:solidFill>
                <a:latin typeface="+mj-lt"/>
                <a:hlinkClick r:id="rId3"/>
              </a:rPr>
              <a:t>quejascorporacion@co.bnpparibas.com</a:t>
            </a:r>
            <a:endParaRPr lang="es-ES" sz="1400" dirty="0">
              <a:solidFill>
                <a:schemeClr val="tx1"/>
              </a:solidFill>
              <a:latin typeface="+mj-lt"/>
            </a:endParaRPr>
          </a:p>
          <a:p>
            <a:pPr algn="just"/>
            <a:endParaRPr lang="es-ES" sz="1400" dirty="0">
              <a:solidFill>
                <a:schemeClr val="tx1"/>
              </a:solidFill>
              <a:latin typeface="+mj-lt"/>
            </a:endParaRPr>
          </a:p>
          <a:p>
            <a:pPr algn="just"/>
            <a:r>
              <a:rPr lang="es-ES" sz="1400" dirty="0">
                <a:solidFill>
                  <a:schemeClr val="tx1"/>
                </a:solidFill>
                <a:latin typeface="+mj-lt"/>
              </a:rPr>
              <a:t>O en la pagina </a:t>
            </a:r>
            <a:r>
              <a:rPr lang="es-CO" sz="1400" dirty="0">
                <a:solidFill>
                  <a:schemeClr val="tx1"/>
                </a:solidFill>
                <a:latin typeface="+mj-lt"/>
              </a:rPr>
              <a:t>Web www.superfinanciera.gov.co, / Atencion y servicios a la ciudadanía / Trámites y Servicios / Buzón de solicitudes, peticiones, quejas, reclamos, sugerencias y felicitaciones.</a:t>
            </a:r>
          </a:p>
          <a:p>
            <a:pPr algn="just"/>
            <a:endParaRPr lang="es-CO" sz="1400" dirty="0">
              <a:solidFill>
                <a:schemeClr val="tx1"/>
              </a:solidFill>
              <a:latin typeface="+mj-lt"/>
            </a:endParaRPr>
          </a:p>
          <a:p>
            <a:pPr algn="just"/>
            <a:r>
              <a:rPr lang="es-ES" sz="1400" dirty="0">
                <a:solidFill>
                  <a:schemeClr val="tx1"/>
                </a:solidFill>
                <a:latin typeface="+mj-lt"/>
              </a:rPr>
              <a:t>Las respuestas a las solicitudes recibidas se tramitarán de conformidad con lo establecido en el Manual del SAC.</a:t>
            </a:r>
          </a:p>
          <a:p>
            <a:pPr algn="just"/>
            <a:endParaRPr lang="es-ES" sz="1400" dirty="0">
              <a:solidFill>
                <a:srgbClr val="FF0000"/>
              </a:solidFill>
              <a:latin typeface="+mj-lt"/>
            </a:endParaRPr>
          </a:p>
          <a:p>
            <a:pPr algn="just"/>
            <a:r>
              <a:rPr lang="es-ES" sz="1400" dirty="0">
                <a:solidFill>
                  <a:schemeClr val="tx1"/>
                </a:solidFill>
                <a:latin typeface="+mj-lt"/>
              </a:rPr>
              <a:t>Nota: El </a:t>
            </a:r>
            <a:r>
              <a:rPr lang="es-CO" sz="1400" dirty="0">
                <a:solidFill>
                  <a:schemeClr val="tx1"/>
                </a:solidFill>
                <a:latin typeface="+mj-lt"/>
              </a:rPr>
              <a:t>incumplimiento de las normas en materia de protección al consumidor financiero, incluidas las obligaciones a cargo del DCF y de las entidades vigiladas para con él, puede ser sancionado por la SFC en la forma prevista en la parte séptima del EOSF y el art. 53 de la Ley 964 de 2005 y demás normas que los modifiquen o sustituyan.</a:t>
            </a:r>
            <a:endParaRPr lang="es-ES" sz="1400" dirty="0">
              <a:solidFill>
                <a:schemeClr val="tx1"/>
              </a:solidFill>
              <a:latin typeface="+mj-lt"/>
            </a:endParaRPr>
          </a:p>
          <a:p>
            <a:pPr algn="just"/>
            <a:endParaRPr lang="es-ES" sz="1400" dirty="0">
              <a:solidFill>
                <a:schemeClr val="tx1"/>
              </a:solidFill>
              <a:latin typeface="+mj-lt"/>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br>
              <a:rPr lang="es-ES" b="1" dirty="0"/>
            </a:br>
            <a:endParaRPr lang="en-US" dirty="0"/>
          </a:p>
        </p:txBody>
      </p:sp>
      <p:sp>
        <p:nvSpPr>
          <p:cNvPr id="5" name="Title 2"/>
          <p:cNvSpPr txBox="1">
            <a:spLocks/>
          </p:cNvSpPr>
          <p:nvPr/>
        </p:nvSpPr>
        <p:spPr>
          <a:xfrm>
            <a:off x="759103" y="195598"/>
            <a:ext cx="8665200" cy="745200"/>
          </a:xfrm>
          <a:prstGeom prst="rect">
            <a:avLst/>
          </a:prstGeom>
        </p:spPr>
        <p:txBody>
          <a:bodyPr vert="horz" lIns="0" tIns="0" rIns="0" bIns="0" rtlCol="0" anchor="ctr">
            <a:normAutofit/>
          </a:bodyPr>
          <a:lstStyle>
            <a:lvl1pPr algn="l" defTabSz="777875" rtl="0" fontAlgn="base">
              <a:spcBef>
                <a:spcPct val="0"/>
              </a:spcBef>
              <a:spcAft>
                <a:spcPct val="0"/>
              </a:spcAft>
              <a:defRPr sz="3000">
                <a:solidFill>
                  <a:schemeClr val="tx1"/>
                </a:solidFill>
                <a:latin typeface="+mj-lt"/>
                <a:ea typeface="+mj-ea"/>
                <a:cs typeface="+mj-cs"/>
              </a:defRPr>
            </a:lvl1pPr>
            <a:lvl2pPr algn="l" defTabSz="777875" rtl="0" fontAlgn="base">
              <a:spcBef>
                <a:spcPct val="0"/>
              </a:spcBef>
              <a:spcAft>
                <a:spcPct val="0"/>
              </a:spcAft>
              <a:defRPr sz="3000">
                <a:solidFill>
                  <a:schemeClr val="tx1"/>
                </a:solidFill>
                <a:latin typeface="Arial Narrow" pitchFamily="34" charset="0"/>
              </a:defRPr>
            </a:lvl2pPr>
            <a:lvl3pPr algn="l" defTabSz="777875" rtl="0" fontAlgn="base">
              <a:spcBef>
                <a:spcPct val="0"/>
              </a:spcBef>
              <a:spcAft>
                <a:spcPct val="0"/>
              </a:spcAft>
              <a:defRPr sz="3000">
                <a:solidFill>
                  <a:schemeClr val="tx1"/>
                </a:solidFill>
                <a:latin typeface="Arial Narrow" pitchFamily="34" charset="0"/>
              </a:defRPr>
            </a:lvl3pPr>
            <a:lvl4pPr algn="l" defTabSz="777875" rtl="0" fontAlgn="base">
              <a:spcBef>
                <a:spcPct val="0"/>
              </a:spcBef>
              <a:spcAft>
                <a:spcPct val="0"/>
              </a:spcAft>
              <a:defRPr sz="3000">
                <a:solidFill>
                  <a:schemeClr val="tx1"/>
                </a:solidFill>
                <a:latin typeface="Arial Narrow" pitchFamily="34" charset="0"/>
              </a:defRPr>
            </a:lvl4pPr>
            <a:lvl5pPr algn="l" defTabSz="777875" rtl="0" fontAlgn="base">
              <a:spcBef>
                <a:spcPct val="0"/>
              </a:spcBef>
              <a:spcAft>
                <a:spcPct val="0"/>
              </a:spcAft>
              <a:defRPr sz="3000">
                <a:solidFill>
                  <a:schemeClr val="tx1"/>
                </a:solidFill>
                <a:latin typeface="Arial Narrow" pitchFamily="34" charset="0"/>
              </a:defRPr>
            </a:lvl5pPr>
            <a:lvl6pPr marL="457200" algn="l" defTabSz="777875" rtl="0" fontAlgn="base">
              <a:spcBef>
                <a:spcPct val="0"/>
              </a:spcBef>
              <a:spcAft>
                <a:spcPct val="0"/>
              </a:spcAft>
              <a:defRPr sz="3000">
                <a:solidFill>
                  <a:schemeClr val="tx1"/>
                </a:solidFill>
                <a:latin typeface="Arial Narrow" pitchFamily="34" charset="0"/>
              </a:defRPr>
            </a:lvl6pPr>
            <a:lvl7pPr marL="914400" algn="l" defTabSz="777875" rtl="0" fontAlgn="base">
              <a:spcBef>
                <a:spcPct val="0"/>
              </a:spcBef>
              <a:spcAft>
                <a:spcPct val="0"/>
              </a:spcAft>
              <a:defRPr sz="3000">
                <a:solidFill>
                  <a:schemeClr val="tx1"/>
                </a:solidFill>
                <a:latin typeface="Arial Narrow" pitchFamily="34" charset="0"/>
              </a:defRPr>
            </a:lvl7pPr>
            <a:lvl8pPr marL="1371600" algn="l" defTabSz="777875" rtl="0" fontAlgn="base">
              <a:spcBef>
                <a:spcPct val="0"/>
              </a:spcBef>
              <a:spcAft>
                <a:spcPct val="0"/>
              </a:spcAft>
              <a:defRPr sz="3000">
                <a:solidFill>
                  <a:schemeClr val="tx1"/>
                </a:solidFill>
                <a:latin typeface="Arial Narrow" pitchFamily="34" charset="0"/>
              </a:defRPr>
            </a:lvl8pPr>
            <a:lvl9pPr marL="1828800" algn="l" defTabSz="777875" rtl="0" fontAlgn="base">
              <a:spcBef>
                <a:spcPct val="0"/>
              </a:spcBef>
              <a:spcAft>
                <a:spcPct val="0"/>
              </a:spcAft>
              <a:defRPr sz="3000">
                <a:solidFill>
                  <a:schemeClr val="tx1"/>
                </a:solidFill>
                <a:latin typeface="Arial Narrow" pitchFamily="34" charset="0"/>
              </a:defRPr>
            </a:lvl9pPr>
          </a:lstStyle>
          <a:p>
            <a:pPr defTabSz="914163"/>
            <a:r>
              <a:rPr lang="en-GB" sz="2800" b="1" dirty="0">
                <a:solidFill>
                  <a:srgbClr val="00915A"/>
                </a:solidFill>
              </a:rPr>
              <a:t>DERECHOS DE LOS CONSUMIDORES</a:t>
            </a:r>
          </a:p>
        </p:txBody>
      </p:sp>
      <p:sp>
        <p:nvSpPr>
          <p:cNvPr id="6" name="Rectangle 5"/>
          <p:cNvSpPr/>
          <p:nvPr/>
        </p:nvSpPr>
        <p:spPr bwMode="auto">
          <a:xfrm>
            <a:off x="919152" y="6477002"/>
            <a:ext cx="1416050" cy="120650"/>
          </a:xfrm>
          <a:prstGeom prst="rect">
            <a:avLst/>
          </a:prstGeom>
          <a:solidFill>
            <a:schemeClr val="tx1">
              <a:lumMod val="20000"/>
              <a:lumOff val="80000"/>
            </a:schemeClr>
          </a:solidFill>
          <a:ln>
            <a:noFill/>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lang="es-CO" noProof="1"/>
          </a:p>
        </p:txBody>
      </p:sp>
    </p:spTree>
    <p:extLst>
      <p:ext uri="{BB962C8B-B14F-4D97-AF65-F5344CB8AC3E}">
        <p14:creationId xmlns:p14="http://schemas.microsoft.com/office/powerpoint/2010/main" val="3257579113"/>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750089" y="3162734"/>
            <a:ext cx="4073236" cy="3046988"/>
          </a:xfrm>
          <a:prstGeom prst="rect">
            <a:avLst/>
          </a:prstGeom>
          <a:noFill/>
        </p:spPr>
        <p:txBody>
          <a:bodyPr wrap="square" rtlCol="0">
            <a:spAutoFit/>
          </a:bodyPr>
          <a:lstStyle/>
          <a:p>
            <a:endParaRPr lang="es-CO" dirty="0">
              <a:effectLst/>
            </a:endParaRPr>
          </a:p>
          <a:p>
            <a:endParaRPr lang="es-CO" dirty="0"/>
          </a:p>
          <a:p>
            <a:endParaRPr lang="es-CO" dirty="0">
              <a:effectLst/>
            </a:endParaRPr>
          </a:p>
          <a:p>
            <a:endParaRPr lang="es-CO" dirty="0"/>
          </a:p>
          <a:p>
            <a:endParaRPr lang="es-CO" dirty="0">
              <a:effectLst/>
            </a:endParaRPr>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n-US" dirty="0">
              <a:effectLst/>
            </a:endParaRPr>
          </a:p>
        </p:txBody>
      </p:sp>
      <p:sp>
        <p:nvSpPr>
          <p:cNvPr id="15" name="TextBox 14"/>
          <p:cNvSpPr txBox="1"/>
          <p:nvPr/>
        </p:nvSpPr>
        <p:spPr>
          <a:xfrm>
            <a:off x="567229" y="900576"/>
            <a:ext cx="8108950" cy="4739759"/>
          </a:xfrm>
          <a:prstGeom prst="rect">
            <a:avLst/>
          </a:prstGeom>
          <a:noFill/>
        </p:spPr>
        <p:txBody>
          <a:bodyPr wrap="square" rtlCol="0">
            <a:spAutoFit/>
          </a:bodyPr>
          <a:lstStyle/>
          <a:p>
            <a:pPr algn="just"/>
            <a:endParaRPr lang="es-ES" sz="1000" dirty="0">
              <a:solidFill>
                <a:schemeClr val="tx1"/>
              </a:solidFill>
              <a:latin typeface="Century Gothic" pitchFamily="34" charset="0"/>
            </a:endParaRPr>
          </a:p>
          <a:p>
            <a:pPr algn="just"/>
            <a:endParaRPr lang="es-ES" sz="1400" dirty="0">
              <a:solidFill>
                <a:schemeClr val="tx1"/>
              </a:solidFill>
              <a:latin typeface="+mj-lt"/>
            </a:endParaRPr>
          </a:p>
          <a:p>
            <a:pPr algn="just"/>
            <a:r>
              <a:rPr lang="es-ES" sz="1400" b="1" dirty="0">
                <a:solidFill>
                  <a:schemeClr val="tx1"/>
                </a:solidFill>
                <a:latin typeface="+mj-lt"/>
              </a:rPr>
              <a:t>¿Cuáles son las buenas prácticas que deben tener los consumidores financieros?</a:t>
            </a:r>
          </a:p>
          <a:p>
            <a:pPr algn="just"/>
            <a:endParaRPr lang="es-ES" sz="1400" dirty="0">
              <a:solidFill>
                <a:schemeClr val="tx1"/>
              </a:solidFill>
              <a:latin typeface="+mj-lt"/>
            </a:endParaRPr>
          </a:p>
          <a:p>
            <a:pPr algn="just"/>
            <a:r>
              <a:rPr lang="es-ES" sz="1400" dirty="0">
                <a:solidFill>
                  <a:schemeClr val="tx1"/>
                </a:solidFill>
                <a:latin typeface="+mj-lt"/>
              </a:rPr>
              <a:t>• Revisar los términos y condiciones de los contratos.</a:t>
            </a:r>
          </a:p>
          <a:p>
            <a:pPr algn="just"/>
            <a:r>
              <a:rPr lang="es-ES" sz="1400" dirty="0">
                <a:solidFill>
                  <a:schemeClr val="tx1"/>
                </a:solidFill>
                <a:latin typeface="+mj-lt"/>
              </a:rPr>
              <a:t>• Conocer las condiciones de los productos o servicios de su interés que le permitan la toma de decisiones informadas.</a:t>
            </a:r>
          </a:p>
          <a:p>
            <a:pPr algn="just"/>
            <a:r>
              <a:rPr lang="es-ES" sz="1400" dirty="0">
                <a:solidFill>
                  <a:schemeClr val="tx1"/>
                </a:solidFill>
                <a:latin typeface="+mj-lt"/>
              </a:rPr>
              <a:t>• Suministrar información cierta y suficiente y actualizarla, cuando sea del caso.</a:t>
            </a:r>
          </a:p>
          <a:p>
            <a:pPr algn="just"/>
            <a:r>
              <a:rPr lang="es-ES" sz="1400" dirty="0">
                <a:solidFill>
                  <a:schemeClr val="tx1"/>
                </a:solidFill>
                <a:latin typeface="+mj-lt"/>
              </a:rPr>
              <a:t>• Revisar los términos y condiciones de los contratos que celebre.</a:t>
            </a:r>
          </a:p>
          <a:p>
            <a:pPr algn="just"/>
            <a:r>
              <a:rPr lang="es-ES" sz="1400" dirty="0">
                <a:solidFill>
                  <a:schemeClr val="tx1"/>
                </a:solidFill>
                <a:latin typeface="+mj-lt"/>
              </a:rPr>
              <a:t>• Observar las instrucciones y recomendaciones </a:t>
            </a:r>
          </a:p>
          <a:p>
            <a:pPr algn="just"/>
            <a:r>
              <a:rPr lang="es-ES" sz="1400" dirty="0">
                <a:solidFill>
                  <a:schemeClr val="tx1"/>
                </a:solidFill>
                <a:latin typeface="+mj-lt"/>
              </a:rPr>
              <a:t>• Informarse sobre los mecanismos de protección de sus derechos y hacerlos efectivos cuando lo requiera.</a:t>
            </a: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endParaRPr lang="es-ES" sz="1000" dirty="0">
              <a:solidFill>
                <a:schemeClr val="tx1"/>
              </a:solidFill>
              <a:latin typeface="Century Gothic" pitchFamily="34" charset="0"/>
            </a:endParaRPr>
          </a:p>
          <a:p>
            <a:pPr algn="just"/>
            <a:br>
              <a:rPr lang="es-ES" b="1" dirty="0"/>
            </a:br>
            <a:endParaRPr lang="en-US" dirty="0"/>
          </a:p>
        </p:txBody>
      </p:sp>
      <p:sp>
        <p:nvSpPr>
          <p:cNvPr id="5" name="Title 2"/>
          <p:cNvSpPr txBox="1">
            <a:spLocks/>
          </p:cNvSpPr>
          <p:nvPr/>
        </p:nvSpPr>
        <p:spPr>
          <a:xfrm>
            <a:off x="759103" y="195598"/>
            <a:ext cx="8665200" cy="745200"/>
          </a:xfrm>
          <a:prstGeom prst="rect">
            <a:avLst/>
          </a:prstGeom>
        </p:spPr>
        <p:txBody>
          <a:bodyPr vert="horz" lIns="0" tIns="0" rIns="0" bIns="0" rtlCol="0" anchor="ctr">
            <a:normAutofit/>
          </a:bodyPr>
          <a:lstStyle>
            <a:lvl1pPr algn="l" defTabSz="777875" rtl="0" fontAlgn="base">
              <a:spcBef>
                <a:spcPct val="0"/>
              </a:spcBef>
              <a:spcAft>
                <a:spcPct val="0"/>
              </a:spcAft>
              <a:defRPr sz="3000">
                <a:solidFill>
                  <a:schemeClr val="tx1"/>
                </a:solidFill>
                <a:latin typeface="+mj-lt"/>
                <a:ea typeface="+mj-ea"/>
                <a:cs typeface="+mj-cs"/>
              </a:defRPr>
            </a:lvl1pPr>
            <a:lvl2pPr algn="l" defTabSz="777875" rtl="0" fontAlgn="base">
              <a:spcBef>
                <a:spcPct val="0"/>
              </a:spcBef>
              <a:spcAft>
                <a:spcPct val="0"/>
              </a:spcAft>
              <a:defRPr sz="3000">
                <a:solidFill>
                  <a:schemeClr val="tx1"/>
                </a:solidFill>
                <a:latin typeface="Arial Narrow" pitchFamily="34" charset="0"/>
              </a:defRPr>
            </a:lvl2pPr>
            <a:lvl3pPr algn="l" defTabSz="777875" rtl="0" fontAlgn="base">
              <a:spcBef>
                <a:spcPct val="0"/>
              </a:spcBef>
              <a:spcAft>
                <a:spcPct val="0"/>
              </a:spcAft>
              <a:defRPr sz="3000">
                <a:solidFill>
                  <a:schemeClr val="tx1"/>
                </a:solidFill>
                <a:latin typeface="Arial Narrow" pitchFamily="34" charset="0"/>
              </a:defRPr>
            </a:lvl3pPr>
            <a:lvl4pPr algn="l" defTabSz="777875" rtl="0" fontAlgn="base">
              <a:spcBef>
                <a:spcPct val="0"/>
              </a:spcBef>
              <a:spcAft>
                <a:spcPct val="0"/>
              </a:spcAft>
              <a:defRPr sz="3000">
                <a:solidFill>
                  <a:schemeClr val="tx1"/>
                </a:solidFill>
                <a:latin typeface="Arial Narrow" pitchFamily="34" charset="0"/>
              </a:defRPr>
            </a:lvl4pPr>
            <a:lvl5pPr algn="l" defTabSz="777875" rtl="0" fontAlgn="base">
              <a:spcBef>
                <a:spcPct val="0"/>
              </a:spcBef>
              <a:spcAft>
                <a:spcPct val="0"/>
              </a:spcAft>
              <a:defRPr sz="3000">
                <a:solidFill>
                  <a:schemeClr val="tx1"/>
                </a:solidFill>
                <a:latin typeface="Arial Narrow" pitchFamily="34" charset="0"/>
              </a:defRPr>
            </a:lvl5pPr>
            <a:lvl6pPr marL="457200" algn="l" defTabSz="777875" rtl="0" fontAlgn="base">
              <a:spcBef>
                <a:spcPct val="0"/>
              </a:spcBef>
              <a:spcAft>
                <a:spcPct val="0"/>
              </a:spcAft>
              <a:defRPr sz="3000">
                <a:solidFill>
                  <a:schemeClr val="tx1"/>
                </a:solidFill>
                <a:latin typeface="Arial Narrow" pitchFamily="34" charset="0"/>
              </a:defRPr>
            </a:lvl6pPr>
            <a:lvl7pPr marL="914400" algn="l" defTabSz="777875" rtl="0" fontAlgn="base">
              <a:spcBef>
                <a:spcPct val="0"/>
              </a:spcBef>
              <a:spcAft>
                <a:spcPct val="0"/>
              </a:spcAft>
              <a:defRPr sz="3000">
                <a:solidFill>
                  <a:schemeClr val="tx1"/>
                </a:solidFill>
                <a:latin typeface="Arial Narrow" pitchFamily="34" charset="0"/>
              </a:defRPr>
            </a:lvl7pPr>
            <a:lvl8pPr marL="1371600" algn="l" defTabSz="777875" rtl="0" fontAlgn="base">
              <a:spcBef>
                <a:spcPct val="0"/>
              </a:spcBef>
              <a:spcAft>
                <a:spcPct val="0"/>
              </a:spcAft>
              <a:defRPr sz="3000">
                <a:solidFill>
                  <a:schemeClr val="tx1"/>
                </a:solidFill>
                <a:latin typeface="Arial Narrow" pitchFamily="34" charset="0"/>
              </a:defRPr>
            </a:lvl8pPr>
            <a:lvl9pPr marL="1828800" algn="l" defTabSz="777875" rtl="0" fontAlgn="base">
              <a:spcBef>
                <a:spcPct val="0"/>
              </a:spcBef>
              <a:spcAft>
                <a:spcPct val="0"/>
              </a:spcAft>
              <a:defRPr sz="3000">
                <a:solidFill>
                  <a:schemeClr val="tx1"/>
                </a:solidFill>
                <a:latin typeface="Arial Narrow" pitchFamily="34" charset="0"/>
              </a:defRPr>
            </a:lvl9pPr>
          </a:lstStyle>
          <a:p>
            <a:pPr defTabSz="914163"/>
            <a:r>
              <a:rPr lang="en-GB" sz="2800" b="1" dirty="0">
                <a:solidFill>
                  <a:srgbClr val="00915A"/>
                </a:solidFill>
              </a:rPr>
              <a:t>BUENA PRÁCTICAS DE LOS CONSUMIDORES</a:t>
            </a:r>
          </a:p>
        </p:txBody>
      </p:sp>
      <p:sp>
        <p:nvSpPr>
          <p:cNvPr id="6" name="Rectangle 5"/>
          <p:cNvSpPr/>
          <p:nvPr/>
        </p:nvSpPr>
        <p:spPr bwMode="auto">
          <a:xfrm>
            <a:off x="919152" y="6477002"/>
            <a:ext cx="1416050" cy="120650"/>
          </a:xfrm>
          <a:prstGeom prst="rect">
            <a:avLst/>
          </a:prstGeom>
          <a:solidFill>
            <a:schemeClr val="tx1">
              <a:lumMod val="20000"/>
              <a:lumOff val="80000"/>
            </a:schemeClr>
          </a:solidFill>
          <a:ln>
            <a:noFill/>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lang="es-CO" noProof="1"/>
          </a:p>
        </p:txBody>
      </p:sp>
    </p:spTree>
    <p:extLst>
      <p:ext uri="{BB962C8B-B14F-4D97-AF65-F5344CB8AC3E}">
        <p14:creationId xmlns:p14="http://schemas.microsoft.com/office/powerpoint/2010/main" val="3530512788"/>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768850" y="3162734"/>
            <a:ext cx="4073236" cy="3046988"/>
          </a:xfrm>
          <a:prstGeom prst="rect">
            <a:avLst/>
          </a:prstGeom>
          <a:noFill/>
        </p:spPr>
        <p:txBody>
          <a:bodyPr wrap="square" rtlCol="0">
            <a:spAutoFit/>
          </a:bodyPr>
          <a:lstStyle/>
          <a:p>
            <a:endParaRPr lang="es-CO" dirty="0">
              <a:effectLst/>
            </a:endParaRPr>
          </a:p>
          <a:p>
            <a:endParaRPr lang="es-CO" dirty="0"/>
          </a:p>
          <a:p>
            <a:endParaRPr lang="es-CO" dirty="0">
              <a:effectLst/>
            </a:endParaRPr>
          </a:p>
          <a:p>
            <a:endParaRPr lang="es-CO" dirty="0"/>
          </a:p>
          <a:p>
            <a:endParaRPr lang="es-CO" dirty="0">
              <a:effectLst/>
            </a:endParaRPr>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n-US" dirty="0">
              <a:effectLst/>
            </a:endParaRPr>
          </a:p>
        </p:txBody>
      </p:sp>
      <p:sp>
        <p:nvSpPr>
          <p:cNvPr id="15" name="TextBox 14"/>
          <p:cNvSpPr txBox="1"/>
          <p:nvPr/>
        </p:nvSpPr>
        <p:spPr>
          <a:xfrm>
            <a:off x="600165" y="932792"/>
            <a:ext cx="8002444" cy="5816977"/>
          </a:xfrm>
          <a:prstGeom prst="rect">
            <a:avLst/>
          </a:prstGeom>
          <a:noFill/>
        </p:spPr>
        <p:txBody>
          <a:bodyPr wrap="square" rtlCol="0">
            <a:spAutoFit/>
          </a:bodyPr>
          <a:lstStyle>
            <a:defPPr>
              <a:defRPr lang="en-US"/>
            </a:defPPr>
            <a:lvl1pPr algn="just">
              <a:defRPr sz="1000">
                <a:solidFill>
                  <a:schemeClr val="tx1"/>
                </a:solidFill>
                <a:latin typeface="Century Gothic" pitchFamily="34" charset="0"/>
              </a:defRPr>
            </a:lvl1pPr>
          </a:lstStyle>
          <a:p>
            <a:br>
              <a:rPr lang="es-ES" sz="1400" dirty="0">
                <a:latin typeface="+mj-lt"/>
              </a:rPr>
            </a:br>
            <a:r>
              <a:rPr lang="es-ES" sz="1400" b="1" dirty="0">
                <a:latin typeface="+mj-lt"/>
              </a:rPr>
              <a:t>¿Qué es la Defensoría del Consumidor Financiero?</a:t>
            </a:r>
          </a:p>
          <a:p>
            <a:endParaRPr lang="es-ES" sz="1400" dirty="0">
              <a:latin typeface="+mj-lt"/>
            </a:endParaRPr>
          </a:p>
          <a:p>
            <a:r>
              <a:rPr lang="es-ES" sz="1400" dirty="0">
                <a:latin typeface="+mj-lt"/>
              </a:rPr>
              <a:t>Es una institución orientada a la protección especial de los consumidores financieros, que actúa con autonomía e independencia respecto de la entidad. Como tal, se encarga de:</a:t>
            </a:r>
          </a:p>
          <a:p>
            <a:endParaRPr lang="es-ES" sz="1400" dirty="0">
              <a:latin typeface="+mj-lt"/>
            </a:endParaRPr>
          </a:p>
          <a:p>
            <a:r>
              <a:rPr lang="es-ES" sz="1400" dirty="0">
                <a:latin typeface="+mj-lt"/>
              </a:rPr>
              <a:t>a) atender a los consumidores financieros;</a:t>
            </a:r>
          </a:p>
          <a:p>
            <a:r>
              <a:rPr lang="es-ES" sz="1400" dirty="0">
                <a:latin typeface="+mj-lt"/>
              </a:rPr>
              <a:t>b) conocer y resolver en forma objetiva y gratuita para los consumidores financieros las quejas que le presenten y que sean de su competencia, dentro de los plazos y procedimientos establecidos para el efecto;</a:t>
            </a:r>
          </a:p>
          <a:p>
            <a:r>
              <a:rPr lang="es-ES" sz="1400" dirty="0">
                <a:latin typeface="+mj-lt"/>
              </a:rPr>
              <a:t>c) actuar como conciliador entre el consumidor financiero y BNP Paribas</a:t>
            </a:r>
          </a:p>
          <a:p>
            <a:r>
              <a:rPr lang="es-ES" sz="1400" dirty="0">
                <a:latin typeface="+mj-lt"/>
              </a:rPr>
              <a:t>d) ejercer las funciones de vocería y demás que le asignan las disposiciones legales para el adecuado desarrollo del SAC.</a:t>
            </a:r>
          </a:p>
          <a:p>
            <a:endParaRPr lang="es-ES" sz="1400" dirty="0">
              <a:latin typeface="+mj-lt"/>
            </a:endParaRPr>
          </a:p>
          <a:p>
            <a:r>
              <a:rPr lang="es-ES" sz="1400" dirty="0">
                <a:latin typeface="+mj-lt"/>
              </a:rPr>
              <a:t>La Defensoría del Consumidor Financiero de BNP Paribas le fue encomendada por la Asamblea General de Accionistas que designó para tal fin a: Defensor Principal </a:t>
            </a:r>
            <a:r>
              <a:rPr lang="pt-BR" sz="1400" dirty="0">
                <a:latin typeface="+mj-lt"/>
              </a:rPr>
              <a:t>Dr. </a:t>
            </a:r>
            <a:r>
              <a:rPr lang="es-CO" sz="1400" dirty="0">
                <a:latin typeface="+mj-lt"/>
              </a:rPr>
              <a:t>Mario Santiago Fajardo Buendía </a:t>
            </a:r>
            <a:r>
              <a:rPr lang="pt-BR" sz="1400" dirty="0">
                <a:latin typeface="+mj-lt"/>
              </a:rPr>
              <a:t>y </a:t>
            </a:r>
            <a:r>
              <a:rPr lang="es-ES" sz="1400" dirty="0">
                <a:latin typeface="+mj-lt"/>
              </a:rPr>
              <a:t>Defensor Suplente Dr. José Federico Ustáriz González</a:t>
            </a:r>
          </a:p>
          <a:p>
            <a:endParaRPr lang="en-US" sz="1400" b="1" dirty="0">
              <a:latin typeface="+mj-lt"/>
            </a:endParaRPr>
          </a:p>
          <a:p>
            <a:pPr algn="l"/>
            <a:r>
              <a:rPr lang="es-CO" sz="1400" b="1" dirty="0">
                <a:latin typeface="+mj-lt"/>
              </a:rPr>
              <a:t>Defensor Principal: Dr. Mario Santiago Fajardo Buendía</a:t>
            </a:r>
            <a:br>
              <a:rPr lang="es-CO" sz="1400" b="1" dirty="0">
                <a:latin typeface="+mj-lt"/>
              </a:rPr>
            </a:br>
            <a:r>
              <a:rPr lang="es-CO" sz="1400" b="1" dirty="0">
                <a:latin typeface="+mj-lt"/>
              </a:rPr>
              <a:t>Defensor Suplente Dr. José Federico Ustáriz González </a:t>
            </a:r>
          </a:p>
          <a:p>
            <a:pPr algn="l"/>
            <a:r>
              <a:rPr lang="es-CO" sz="1400" dirty="0">
                <a:latin typeface="+mj-lt"/>
              </a:rPr>
              <a:t>Horarios atención defensoría: Lunes-Viernes, 8:00 AM – 6:00 PM en jornada continua</a:t>
            </a:r>
          </a:p>
          <a:p>
            <a:pPr algn="l"/>
            <a:r>
              <a:rPr lang="es-CO" sz="1400" dirty="0">
                <a:latin typeface="+mj-lt"/>
              </a:rPr>
              <a:t>Dirección: Carrera 10 Nº 97A 13 - Oficina 502</a:t>
            </a:r>
          </a:p>
          <a:p>
            <a:pPr algn="l"/>
            <a:r>
              <a:rPr lang="es-CO" sz="1400" dirty="0">
                <a:latin typeface="+mj-lt"/>
              </a:rPr>
              <a:t>Teléfonos PBX:+57 (601) 610 8164</a:t>
            </a:r>
          </a:p>
          <a:p>
            <a:pPr algn="l"/>
            <a:r>
              <a:rPr lang="es-ES" sz="1400" dirty="0">
                <a:latin typeface="+mj-lt"/>
              </a:rPr>
              <a:t>Correo electrónico: </a:t>
            </a:r>
            <a:r>
              <a:rPr lang="es-ES" sz="1400" dirty="0">
                <a:latin typeface="+mj-lt"/>
                <a:hlinkClick r:id="rId2"/>
              </a:rPr>
              <a:t>defensoriabnpparibas@defensorsos.com</a:t>
            </a:r>
            <a:r>
              <a:rPr lang="es-ES" sz="1400" dirty="0">
                <a:latin typeface="+mj-lt"/>
              </a:rPr>
              <a:t>   </a:t>
            </a:r>
            <a:endParaRPr lang="es-CO" sz="1400" dirty="0">
              <a:latin typeface="+mj-lt"/>
            </a:endParaRPr>
          </a:p>
          <a:p>
            <a:endParaRPr lang="en-US" sz="1400" dirty="0">
              <a:latin typeface="+mj-lt"/>
            </a:endParaRPr>
          </a:p>
          <a:p>
            <a:br>
              <a:rPr lang="es-ES" sz="1400" dirty="0">
                <a:latin typeface="+mj-lt"/>
              </a:rPr>
            </a:br>
            <a:endParaRPr lang="en-US" sz="1400" dirty="0">
              <a:latin typeface="+mj-lt"/>
            </a:endParaRPr>
          </a:p>
        </p:txBody>
      </p:sp>
      <p:sp>
        <p:nvSpPr>
          <p:cNvPr id="5" name="Title 2"/>
          <p:cNvSpPr txBox="1">
            <a:spLocks/>
          </p:cNvSpPr>
          <p:nvPr/>
        </p:nvSpPr>
        <p:spPr>
          <a:xfrm>
            <a:off x="759103" y="195598"/>
            <a:ext cx="8665200" cy="745200"/>
          </a:xfrm>
          <a:prstGeom prst="rect">
            <a:avLst/>
          </a:prstGeom>
        </p:spPr>
        <p:txBody>
          <a:bodyPr vert="horz" lIns="0" tIns="0" rIns="0" bIns="0" rtlCol="0" anchor="ctr">
            <a:normAutofit/>
          </a:bodyPr>
          <a:lstStyle>
            <a:lvl1pPr algn="l" defTabSz="777875" rtl="0" fontAlgn="base">
              <a:spcBef>
                <a:spcPct val="0"/>
              </a:spcBef>
              <a:spcAft>
                <a:spcPct val="0"/>
              </a:spcAft>
              <a:defRPr sz="3000">
                <a:solidFill>
                  <a:schemeClr val="tx1"/>
                </a:solidFill>
                <a:latin typeface="+mj-lt"/>
                <a:ea typeface="+mj-ea"/>
                <a:cs typeface="+mj-cs"/>
              </a:defRPr>
            </a:lvl1pPr>
            <a:lvl2pPr algn="l" defTabSz="777875" rtl="0" fontAlgn="base">
              <a:spcBef>
                <a:spcPct val="0"/>
              </a:spcBef>
              <a:spcAft>
                <a:spcPct val="0"/>
              </a:spcAft>
              <a:defRPr sz="3000">
                <a:solidFill>
                  <a:schemeClr val="tx1"/>
                </a:solidFill>
                <a:latin typeface="Arial Narrow" pitchFamily="34" charset="0"/>
              </a:defRPr>
            </a:lvl2pPr>
            <a:lvl3pPr algn="l" defTabSz="777875" rtl="0" fontAlgn="base">
              <a:spcBef>
                <a:spcPct val="0"/>
              </a:spcBef>
              <a:spcAft>
                <a:spcPct val="0"/>
              </a:spcAft>
              <a:defRPr sz="3000">
                <a:solidFill>
                  <a:schemeClr val="tx1"/>
                </a:solidFill>
                <a:latin typeface="Arial Narrow" pitchFamily="34" charset="0"/>
              </a:defRPr>
            </a:lvl3pPr>
            <a:lvl4pPr algn="l" defTabSz="777875" rtl="0" fontAlgn="base">
              <a:spcBef>
                <a:spcPct val="0"/>
              </a:spcBef>
              <a:spcAft>
                <a:spcPct val="0"/>
              </a:spcAft>
              <a:defRPr sz="3000">
                <a:solidFill>
                  <a:schemeClr val="tx1"/>
                </a:solidFill>
                <a:latin typeface="Arial Narrow" pitchFamily="34" charset="0"/>
              </a:defRPr>
            </a:lvl4pPr>
            <a:lvl5pPr algn="l" defTabSz="777875" rtl="0" fontAlgn="base">
              <a:spcBef>
                <a:spcPct val="0"/>
              </a:spcBef>
              <a:spcAft>
                <a:spcPct val="0"/>
              </a:spcAft>
              <a:defRPr sz="3000">
                <a:solidFill>
                  <a:schemeClr val="tx1"/>
                </a:solidFill>
                <a:latin typeface="Arial Narrow" pitchFamily="34" charset="0"/>
              </a:defRPr>
            </a:lvl5pPr>
            <a:lvl6pPr marL="457200" algn="l" defTabSz="777875" rtl="0" fontAlgn="base">
              <a:spcBef>
                <a:spcPct val="0"/>
              </a:spcBef>
              <a:spcAft>
                <a:spcPct val="0"/>
              </a:spcAft>
              <a:defRPr sz="3000">
                <a:solidFill>
                  <a:schemeClr val="tx1"/>
                </a:solidFill>
                <a:latin typeface="Arial Narrow" pitchFamily="34" charset="0"/>
              </a:defRPr>
            </a:lvl6pPr>
            <a:lvl7pPr marL="914400" algn="l" defTabSz="777875" rtl="0" fontAlgn="base">
              <a:spcBef>
                <a:spcPct val="0"/>
              </a:spcBef>
              <a:spcAft>
                <a:spcPct val="0"/>
              </a:spcAft>
              <a:defRPr sz="3000">
                <a:solidFill>
                  <a:schemeClr val="tx1"/>
                </a:solidFill>
                <a:latin typeface="Arial Narrow" pitchFamily="34" charset="0"/>
              </a:defRPr>
            </a:lvl7pPr>
            <a:lvl8pPr marL="1371600" algn="l" defTabSz="777875" rtl="0" fontAlgn="base">
              <a:spcBef>
                <a:spcPct val="0"/>
              </a:spcBef>
              <a:spcAft>
                <a:spcPct val="0"/>
              </a:spcAft>
              <a:defRPr sz="3000">
                <a:solidFill>
                  <a:schemeClr val="tx1"/>
                </a:solidFill>
                <a:latin typeface="Arial Narrow" pitchFamily="34" charset="0"/>
              </a:defRPr>
            </a:lvl8pPr>
            <a:lvl9pPr marL="1828800" algn="l" defTabSz="777875" rtl="0" fontAlgn="base">
              <a:spcBef>
                <a:spcPct val="0"/>
              </a:spcBef>
              <a:spcAft>
                <a:spcPct val="0"/>
              </a:spcAft>
              <a:defRPr sz="3000">
                <a:solidFill>
                  <a:schemeClr val="tx1"/>
                </a:solidFill>
                <a:latin typeface="Arial Narrow" pitchFamily="34" charset="0"/>
              </a:defRPr>
            </a:lvl9pPr>
          </a:lstStyle>
          <a:p>
            <a:pPr defTabSz="914163"/>
            <a:r>
              <a:rPr lang="en-GB" sz="2800" b="1" dirty="0">
                <a:solidFill>
                  <a:srgbClr val="00915A"/>
                </a:solidFill>
              </a:rPr>
              <a:t>DEFENSORIÍA DEL CONSUMIDOR FINANCIERO</a:t>
            </a:r>
          </a:p>
        </p:txBody>
      </p:sp>
      <p:sp>
        <p:nvSpPr>
          <p:cNvPr id="6" name="Rectangle 5"/>
          <p:cNvSpPr/>
          <p:nvPr/>
        </p:nvSpPr>
        <p:spPr bwMode="auto">
          <a:xfrm>
            <a:off x="919152" y="6477002"/>
            <a:ext cx="1416050" cy="120650"/>
          </a:xfrm>
          <a:prstGeom prst="rect">
            <a:avLst/>
          </a:prstGeom>
          <a:solidFill>
            <a:schemeClr val="tx1">
              <a:lumMod val="20000"/>
              <a:lumOff val="80000"/>
            </a:schemeClr>
          </a:solidFill>
          <a:ln>
            <a:noFill/>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lang="es-CO" noProof="1"/>
          </a:p>
        </p:txBody>
      </p:sp>
    </p:spTree>
    <p:extLst>
      <p:ext uri="{BB962C8B-B14F-4D97-AF65-F5344CB8AC3E}">
        <p14:creationId xmlns:p14="http://schemas.microsoft.com/office/powerpoint/2010/main" val="1222458721"/>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768850" y="3162734"/>
            <a:ext cx="4073236" cy="3046988"/>
          </a:xfrm>
          <a:prstGeom prst="rect">
            <a:avLst/>
          </a:prstGeom>
          <a:noFill/>
        </p:spPr>
        <p:txBody>
          <a:bodyPr wrap="square" rtlCol="0">
            <a:spAutoFit/>
          </a:bodyPr>
          <a:lstStyle/>
          <a:p>
            <a:endParaRPr lang="es-CO" dirty="0">
              <a:effectLst/>
            </a:endParaRPr>
          </a:p>
          <a:p>
            <a:endParaRPr lang="es-CO" dirty="0"/>
          </a:p>
          <a:p>
            <a:endParaRPr lang="es-CO" dirty="0">
              <a:effectLst/>
            </a:endParaRPr>
          </a:p>
          <a:p>
            <a:endParaRPr lang="es-CO" dirty="0"/>
          </a:p>
          <a:p>
            <a:endParaRPr lang="es-CO" dirty="0">
              <a:effectLst/>
            </a:endParaRPr>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n-US" dirty="0">
              <a:effectLst/>
            </a:endParaRPr>
          </a:p>
        </p:txBody>
      </p:sp>
      <p:sp>
        <p:nvSpPr>
          <p:cNvPr id="15" name="TextBox 14"/>
          <p:cNvSpPr txBox="1"/>
          <p:nvPr/>
        </p:nvSpPr>
        <p:spPr>
          <a:xfrm>
            <a:off x="610676" y="1027384"/>
            <a:ext cx="8002444" cy="6294031"/>
          </a:xfrm>
          <a:prstGeom prst="rect">
            <a:avLst/>
          </a:prstGeom>
          <a:noFill/>
        </p:spPr>
        <p:txBody>
          <a:bodyPr wrap="square" rtlCol="0">
            <a:spAutoFit/>
          </a:bodyPr>
          <a:lstStyle>
            <a:defPPr>
              <a:defRPr lang="en-US"/>
            </a:defPPr>
            <a:lvl1pPr algn="just">
              <a:defRPr sz="1000">
                <a:solidFill>
                  <a:schemeClr val="tx1"/>
                </a:solidFill>
                <a:latin typeface="Century Gothic" pitchFamily="34" charset="0"/>
              </a:defRPr>
            </a:lvl1pPr>
          </a:lstStyle>
          <a:p>
            <a:r>
              <a:rPr lang="es-CO" sz="1300" b="1" u="sng" dirty="0">
                <a:latin typeface="+mj-lt"/>
              </a:rPr>
              <a:t>Se encuentran excluidos de la competencia del Defensor  del Consumidor  Financiero los siguientes asuntos:</a:t>
            </a:r>
          </a:p>
          <a:p>
            <a:r>
              <a:rPr lang="es-CO" sz="1300" dirty="0">
                <a:latin typeface="+mj-lt"/>
              </a:rPr>
              <a:t> a) Los que no correspondan o no estén directamente relacionados con el giro ordinario de las operaciones autorizadas a BNP </a:t>
            </a:r>
            <a:r>
              <a:rPr lang="es-CO" sz="1300" dirty="0" err="1">
                <a:latin typeface="+mj-lt"/>
              </a:rPr>
              <a:t>Paribas</a:t>
            </a:r>
            <a:r>
              <a:rPr lang="es-CO" sz="1300" dirty="0">
                <a:latin typeface="+mj-lt"/>
              </a:rPr>
              <a:t> Colombia Corporación Financiera S.A.</a:t>
            </a:r>
          </a:p>
          <a:p>
            <a:r>
              <a:rPr lang="es-CO" sz="1300" dirty="0">
                <a:latin typeface="+mj-lt"/>
              </a:rPr>
              <a:t> </a:t>
            </a:r>
          </a:p>
          <a:p>
            <a:r>
              <a:rPr lang="es-CO" sz="1300" dirty="0">
                <a:latin typeface="+mj-lt"/>
              </a:rPr>
              <a:t>b) Los concernientes al vínculo laboral entre BNP </a:t>
            </a:r>
            <a:r>
              <a:rPr lang="es-CO" sz="1300" dirty="0" err="1">
                <a:latin typeface="+mj-lt"/>
              </a:rPr>
              <a:t>Paribas</a:t>
            </a:r>
            <a:r>
              <a:rPr lang="es-CO" sz="1300" dirty="0">
                <a:latin typeface="+mj-lt"/>
              </a:rPr>
              <a:t> Colombia Corporación Financiera S.A. y sus empleados o respecto de sus contratistas.</a:t>
            </a:r>
          </a:p>
          <a:p>
            <a:r>
              <a:rPr lang="es-CO" sz="1300" dirty="0">
                <a:latin typeface="+mj-lt"/>
              </a:rPr>
              <a:t> </a:t>
            </a:r>
          </a:p>
          <a:p>
            <a:r>
              <a:rPr lang="es-CO" sz="1300" dirty="0">
                <a:latin typeface="+mj-lt"/>
              </a:rPr>
              <a:t>c) Aquellos que se deriven de la condición de accionista de BNP </a:t>
            </a:r>
            <a:r>
              <a:rPr lang="es-CO" sz="1300" dirty="0" err="1">
                <a:latin typeface="+mj-lt"/>
              </a:rPr>
              <a:t>Paribas</a:t>
            </a:r>
            <a:r>
              <a:rPr lang="es-CO" sz="1300" dirty="0">
                <a:latin typeface="+mj-lt"/>
              </a:rPr>
              <a:t> Colombia Corporación Financiera S.A.</a:t>
            </a:r>
          </a:p>
          <a:p>
            <a:r>
              <a:rPr lang="es-CO" sz="1300" dirty="0">
                <a:latin typeface="+mj-lt"/>
              </a:rPr>
              <a:t> </a:t>
            </a:r>
          </a:p>
          <a:p>
            <a:r>
              <a:rPr lang="es-CO" sz="1300" dirty="0">
                <a:latin typeface="+mj-lt"/>
              </a:rPr>
              <a:t>d) Los relativos al reconocimiento de las prestaciones y de las pensiones de invalidez, de vejez y de sobrevivientes, salvo en los aspectos relacionados con la calidad del servicio y en los trámites del reconocimiento de éstas.</a:t>
            </a:r>
          </a:p>
          <a:p>
            <a:r>
              <a:rPr lang="es-CO" sz="1300" dirty="0">
                <a:latin typeface="+mj-lt"/>
              </a:rPr>
              <a:t> </a:t>
            </a:r>
          </a:p>
          <a:p>
            <a:r>
              <a:rPr lang="es-CO" sz="1300" dirty="0">
                <a:latin typeface="+mj-lt"/>
              </a:rPr>
              <a:t>e) Los que se refieren a cuestiones que se encuentren en trámite judicial o arbitral o hayan sido resueltas en estas vías.</a:t>
            </a:r>
          </a:p>
          <a:p>
            <a:r>
              <a:rPr lang="es-CO" sz="1300" dirty="0">
                <a:latin typeface="+mj-lt"/>
              </a:rPr>
              <a:t> </a:t>
            </a:r>
          </a:p>
          <a:p>
            <a:r>
              <a:rPr lang="es-CO" sz="1300" dirty="0">
                <a:latin typeface="+mj-lt"/>
              </a:rPr>
              <a:t>f) Aquellos que correspondan a la decisión sobre la prestación de un servicio o producto.</a:t>
            </a:r>
          </a:p>
          <a:p>
            <a:endParaRPr lang="es-CO" sz="1300" dirty="0">
              <a:latin typeface="+mj-lt"/>
            </a:endParaRPr>
          </a:p>
          <a:p>
            <a:r>
              <a:rPr lang="es-CO" sz="1300" dirty="0">
                <a:latin typeface="+mj-lt"/>
              </a:rPr>
              <a:t>g) Los que se refieran a hechos sucedidos con tres (3) años o más de anterioridad a la fecha de presentación de la solicitud ante el Defensor.</a:t>
            </a:r>
          </a:p>
          <a:p>
            <a:r>
              <a:rPr lang="es-CO" sz="1300" dirty="0">
                <a:latin typeface="+mj-lt"/>
              </a:rPr>
              <a:t> </a:t>
            </a:r>
          </a:p>
          <a:p>
            <a:r>
              <a:rPr lang="es-CO" sz="1300" dirty="0">
                <a:latin typeface="+mj-lt"/>
              </a:rPr>
              <a:t>h) Los que tengan por objeto los mismos hechos y afecten a las mismas partes, cuando hayan sido objeto de decisión previa por parte del Defensor.</a:t>
            </a:r>
          </a:p>
          <a:p>
            <a:r>
              <a:rPr lang="es-CO" sz="1300" dirty="0">
                <a:latin typeface="+mj-lt"/>
              </a:rPr>
              <a:t> </a:t>
            </a:r>
          </a:p>
          <a:p>
            <a:r>
              <a:rPr lang="es-CO" sz="1300" dirty="0">
                <a:latin typeface="+mj-lt"/>
              </a:rPr>
              <a:t>i) Aquellos cuya cuantía, sumados todos los conceptos, supere los cien (100) salarios mínimos legales mensuales vigentes al momento de su presentación.</a:t>
            </a:r>
          </a:p>
          <a:p>
            <a:r>
              <a:rPr lang="es-CO" sz="1300" dirty="0">
                <a:latin typeface="+mj-lt"/>
              </a:rPr>
              <a:t> </a:t>
            </a:r>
          </a:p>
          <a:p>
            <a:r>
              <a:rPr lang="es-CO" sz="1300" dirty="0">
                <a:latin typeface="+mj-lt"/>
              </a:rPr>
              <a:t>j) Los demás que defina el Gobierno Nacional.</a:t>
            </a:r>
          </a:p>
          <a:p>
            <a:endParaRPr lang="es-CO" sz="1300" dirty="0">
              <a:latin typeface="+mj-lt"/>
            </a:endParaRPr>
          </a:p>
          <a:p>
            <a:r>
              <a:rPr lang="es-CO" sz="1300" dirty="0">
                <a:latin typeface="+mj-lt"/>
              </a:rPr>
              <a:t> </a:t>
            </a:r>
          </a:p>
          <a:p>
            <a:endParaRPr lang="en-US" sz="1300" dirty="0">
              <a:latin typeface="+mj-lt"/>
            </a:endParaRPr>
          </a:p>
          <a:p>
            <a:br>
              <a:rPr lang="es-ES" sz="1300" dirty="0">
                <a:latin typeface="+mj-lt"/>
              </a:rPr>
            </a:br>
            <a:endParaRPr lang="en-US" sz="1300" dirty="0">
              <a:latin typeface="+mj-lt"/>
            </a:endParaRPr>
          </a:p>
        </p:txBody>
      </p:sp>
      <p:sp>
        <p:nvSpPr>
          <p:cNvPr id="5" name="Title 2"/>
          <p:cNvSpPr txBox="1">
            <a:spLocks/>
          </p:cNvSpPr>
          <p:nvPr/>
        </p:nvSpPr>
        <p:spPr>
          <a:xfrm>
            <a:off x="759103" y="195598"/>
            <a:ext cx="8665200" cy="745200"/>
          </a:xfrm>
          <a:prstGeom prst="rect">
            <a:avLst/>
          </a:prstGeom>
        </p:spPr>
        <p:txBody>
          <a:bodyPr vert="horz" lIns="0" tIns="0" rIns="0" bIns="0" rtlCol="0" anchor="ctr">
            <a:normAutofit/>
          </a:bodyPr>
          <a:lstStyle>
            <a:lvl1pPr algn="l" defTabSz="777875" rtl="0" fontAlgn="base">
              <a:spcBef>
                <a:spcPct val="0"/>
              </a:spcBef>
              <a:spcAft>
                <a:spcPct val="0"/>
              </a:spcAft>
              <a:defRPr sz="3000">
                <a:solidFill>
                  <a:schemeClr val="tx1"/>
                </a:solidFill>
                <a:latin typeface="+mj-lt"/>
                <a:ea typeface="+mj-ea"/>
                <a:cs typeface="+mj-cs"/>
              </a:defRPr>
            </a:lvl1pPr>
            <a:lvl2pPr algn="l" defTabSz="777875" rtl="0" fontAlgn="base">
              <a:spcBef>
                <a:spcPct val="0"/>
              </a:spcBef>
              <a:spcAft>
                <a:spcPct val="0"/>
              </a:spcAft>
              <a:defRPr sz="3000">
                <a:solidFill>
                  <a:schemeClr val="tx1"/>
                </a:solidFill>
                <a:latin typeface="Arial Narrow" pitchFamily="34" charset="0"/>
              </a:defRPr>
            </a:lvl2pPr>
            <a:lvl3pPr algn="l" defTabSz="777875" rtl="0" fontAlgn="base">
              <a:spcBef>
                <a:spcPct val="0"/>
              </a:spcBef>
              <a:spcAft>
                <a:spcPct val="0"/>
              </a:spcAft>
              <a:defRPr sz="3000">
                <a:solidFill>
                  <a:schemeClr val="tx1"/>
                </a:solidFill>
                <a:latin typeface="Arial Narrow" pitchFamily="34" charset="0"/>
              </a:defRPr>
            </a:lvl3pPr>
            <a:lvl4pPr algn="l" defTabSz="777875" rtl="0" fontAlgn="base">
              <a:spcBef>
                <a:spcPct val="0"/>
              </a:spcBef>
              <a:spcAft>
                <a:spcPct val="0"/>
              </a:spcAft>
              <a:defRPr sz="3000">
                <a:solidFill>
                  <a:schemeClr val="tx1"/>
                </a:solidFill>
                <a:latin typeface="Arial Narrow" pitchFamily="34" charset="0"/>
              </a:defRPr>
            </a:lvl4pPr>
            <a:lvl5pPr algn="l" defTabSz="777875" rtl="0" fontAlgn="base">
              <a:spcBef>
                <a:spcPct val="0"/>
              </a:spcBef>
              <a:spcAft>
                <a:spcPct val="0"/>
              </a:spcAft>
              <a:defRPr sz="3000">
                <a:solidFill>
                  <a:schemeClr val="tx1"/>
                </a:solidFill>
                <a:latin typeface="Arial Narrow" pitchFamily="34" charset="0"/>
              </a:defRPr>
            </a:lvl5pPr>
            <a:lvl6pPr marL="457200" algn="l" defTabSz="777875" rtl="0" fontAlgn="base">
              <a:spcBef>
                <a:spcPct val="0"/>
              </a:spcBef>
              <a:spcAft>
                <a:spcPct val="0"/>
              </a:spcAft>
              <a:defRPr sz="3000">
                <a:solidFill>
                  <a:schemeClr val="tx1"/>
                </a:solidFill>
                <a:latin typeface="Arial Narrow" pitchFamily="34" charset="0"/>
              </a:defRPr>
            </a:lvl6pPr>
            <a:lvl7pPr marL="914400" algn="l" defTabSz="777875" rtl="0" fontAlgn="base">
              <a:spcBef>
                <a:spcPct val="0"/>
              </a:spcBef>
              <a:spcAft>
                <a:spcPct val="0"/>
              </a:spcAft>
              <a:defRPr sz="3000">
                <a:solidFill>
                  <a:schemeClr val="tx1"/>
                </a:solidFill>
                <a:latin typeface="Arial Narrow" pitchFamily="34" charset="0"/>
              </a:defRPr>
            </a:lvl7pPr>
            <a:lvl8pPr marL="1371600" algn="l" defTabSz="777875" rtl="0" fontAlgn="base">
              <a:spcBef>
                <a:spcPct val="0"/>
              </a:spcBef>
              <a:spcAft>
                <a:spcPct val="0"/>
              </a:spcAft>
              <a:defRPr sz="3000">
                <a:solidFill>
                  <a:schemeClr val="tx1"/>
                </a:solidFill>
                <a:latin typeface="Arial Narrow" pitchFamily="34" charset="0"/>
              </a:defRPr>
            </a:lvl8pPr>
            <a:lvl9pPr marL="1828800" algn="l" defTabSz="777875" rtl="0" fontAlgn="base">
              <a:spcBef>
                <a:spcPct val="0"/>
              </a:spcBef>
              <a:spcAft>
                <a:spcPct val="0"/>
              </a:spcAft>
              <a:defRPr sz="3000">
                <a:solidFill>
                  <a:schemeClr val="tx1"/>
                </a:solidFill>
                <a:latin typeface="Arial Narrow" pitchFamily="34" charset="0"/>
              </a:defRPr>
            </a:lvl9pPr>
          </a:lstStyle>
          <a:p>
            <a:pPr defTabSz="914163"/>
            <a:r>
              <a:rPr lang="en-GB" sz="2800" b="1" dirty="0">
                <a:solidFill>
                  <a:srgbClr val="00915A"/>
                </a:solidFill>
              </a:rPr>
              <a:t>ASUNTOS EXCLUIDOS</a:t>
            </a:r>
          </a:p>
        </p:txBody>
      </p:sp>
      <p:sp>
        <p:nvSpPr>
          <p:cNvPr id="6" name="Rectangle 5"/>
          <p:cNvSpPr/>
          <p:nvPr/>
        </p:nvSpPr>
        <p:spPr bwMode="auto">
          <a:xfrm>
            <a:off x="919152" y="6477002"/>
            <a:ext cx="1416050" cy="120650"/>
          </a:xfrm>
          <a:prstGeom prst="rect">
            <a:avLst/>
          </a:prstGeom>
          <a:solidFill>
            <a:schemeClr val="tx1">
              <a:lumMod val="20000"/>
              <a:lumOff val="80000"/>
            </a:schemeClr>
          </a:solidFill>
          <a:ln>
            <a:noFill/>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lang="es-CO" noProof="1"/>
          </a:p>
        </p:txBody>
      </p:sp>
    </p:spTree>
    <p:extLst>
      <p:ext uri="{BB962C8B-B14F-4D97-AF65-F5344CB8AC3E}">
        <p14:creationId xmlns:p14="http://schemas.microsoft.com/office/powerpoint/2010/main" val="1260426441"/>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768850" y="3162734"/>
            <a:ext cx="4073236" cy="3046988"/>
          </a:xfrm>
          <a:prstGeom prst="rect">
            <a:avLst/>
          </a:prstGeom>
          <a:noFill/>
        </p:spPr>
        <p:txBody>
          <a:bodyPr wrap="square" rtlCol="0">
            <a:spAutoFit/>
          </a:bodyPr>
          <a:lstStyle/>
          <a:p>
            <a:endParaRPr lang="es-CO" dirty="0">
              <a:effectLst/>
            </a:endParaRPr>
          </a:p>
          <a:p>
            <a:endParaRPr lang="es-CO" dirty="0"/>
          </a:p>
          <a:p>
            <a:endParaRPr lang="es-CO" dirty="0">
              <a:effectLst/>
            </a:endParaRPr>
          </a:p>
          <a:p>
            <a:endParaRPr lang="es-CO" dirty="0"/>
          </a:p>
          <a:p>
            <a:endParaRPr lang="es-CO" dirty="0">
              <a:effectLst/>
            </a:endParaRPr>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s-CO" dirty="0">
              <a:effectLst/>
            </a:endParaRPr>
          </a:p>
          <a:p>
            <a:endParaRPr lang="es-CO" dirty="0"/>
          </a:p>
          <a:p>
            <a:endParaRPr lang="en-US" dirty="0">
              <a:effectLst/>
            </a:endParaRPr>
          </a:p>
        </p:txBody>
      </p:sp>
      <p:sp>
        <p:nvSpPr>
          <p:cNvPr id="15" name="TextBox 14"/>
          <p:cNvSpPr txBox="1"/>
          <p:nvPr/>
        </p:nvSpPr>
        <p:spPr>
          <a:xfrm>
            <a:off x="621186" y="1237592"/>
            <a:ext cx="8002444" cy="954107"/>
          </a:xfrm>
          <a:prstGeom prst="rect">
            <a:avLst/>
          </a:prstGeom>
          <a:noFill/>
        </p:spPr>
        <p:txBody>
          <a:bodyPr wrap="square" rtlCol="0">
            <a:spAutoFit/>
          </a:bodyPr>
          <a:lstStyle>
            <a:defPPr>
              <a:defRPr lang="en-US"/>
            </a:defPPr>
            <a:lvl1pPr algn="just">
              <a:defRPr sz="1000">
                <a:solidFill>
                  <a:schemeClr val="tx1"/>
                </a:solidFill>
                <a:latin typeface="Century Gothic" pitchFamily="34" charset="0"/>
              </a:defRPr>
            </a:lvl1pPr>
          </a:lstStyle>
          <a:p>
            <a:r>
              <a:rPr lang="es-CO" sz="1400" dirty="0">
                <a:latin typeface="+mj-lt"/>
              </a:rPr>
              <a:t> </a:t>
            </a:r>
          </a:p>
          <a:p>
            <a:endParaRPr lang="en-US" sz="1400" dirty="0">
              <a:latin typeface="+mj-lt"/>
            </a:endParaRPr>
          </a:p>
          <a:p>
            <a:br>
              <a:rPr lang="es-ES" sz="1400" dirty="0">
                <a:latin typeface="+mj-lt"/>
              </a:rPr>
            </a:br>
            <a:endParaRPr lang="en-US" sz="1400" dirty="0">
              <a:latin typeface="+mj-lt"/>
            </a:endParaRPr>
          </a:p>
        </p:txBody>
      </p:sp>
      <p:sp>
        <p:nvSpPr>
          <p:cNvPr id="5" name="Title 2"/>
          <p:cNvSpPr txBox="1">
            <a:spLocks/>
          </p:cNvSpPr>
          <p:nvPr/>
        </p:nvSpPr>
        <p:spPr>
          <a:xfrm>
            <a:off x="759103" y="195598"/>
            <a:ext cx="8082983" cy="745200"/>
          </a:xfrm>
          <a:prstGeom prst="rect">
            <a:avLst/>
          </a:prstGeom>
        </p:spPr>
        <p:txBody>
          <a:bodyPr vert="horz" lIns="0" tIns="0" rIns="0" bIns="0" rtlCol="0" anchor="ctr">
            <a:normAutofit fontScale="92500" lnSpcReduction="10000"/>
          </a:bodyPr>
          <a:lstStyle>
            <a:lvl1pPr algn="l" defTabSz="777875" rtl="0" fontAlgn="base">
              <a:spcBef>
                <a:spcPct val="0"/>
              </a:spcBef>
              <a:spcAft>
                <a:spcPct val="0"/>
              </a:spcAft>
              <a:defRPr sz="3000">
                <a:solidFill>
                  <a:schemeClr val="tx1"/>
                </a:solidFill>
                <a:latin typeface="+mj-lt"/>
                <a:ea typeface="+mj-ea"/>
                <a:cs typeface="+mj-cs"/>
              </a:defRPr>
            </a:lvl1pPr>
            <a:lvl2pPr algn="l" defTabSz="777875" rtl="0" fontAlgn="base">
              <a:spcBef>
                <a:spcPct val="0"/>
              </a:spcBef>
              <a:spcAft>
                <a:spcPct val="0"/>
              </a:spcAft>
              <a:defRPr sz="3000">
                <a:solidFill>
                  <a:schemeClr val="tx1"/>
                </a:solidFill>
                <a:latin typeface="Arial Narrow" pitchFamily="34" charset="0"/>
              </a:defRPr>
            </a:lvl2pPr>
            <a:lvl3pPr algn="l" defTabSz="777875" rtl="0" fontAlgn="base">
              <a:spcBef>
                <a:spcPct val="0"/>
              </a:spcBef>
              <a:spcAft>
                <a:spcPct val="0"/>
              </a:spcAft>
              <a:defRPr sz="3000">
                <a:solidFill>
                  <a:schemeClr val="tx1"/>
                </a:solidFill>
                <a:latin typeface="Arial Narrow" pitchFamily="34" charset="0"/>
              </a:defRPr>
            </a:lvl3pPr>
            <a:lvl4pPr algn="l" defTabSz="777875" rtl="0" fontAlgn="base">
              <a:spcBef>
                <a:spcPct val="0"/>
              </a:spcBef>
              <a:spcAft>
                <a:spcPct val="0"/>
              </a:spcAft>
              <a:defRPr sz="3000">
                <a:solidFill>
                  <a:schemeClr val="tx1"/>
                </a:solidFill>
                <a:latin typeface="Arial Narrow" pitchFamily="34" charset="0"/>
              </a:defRPr>
            </a:lvl4pPr>
            <a:lvl5pPr algn="l" defTabSz="777875" rtl="0" fontAlgn="base">
              <a:spcBef>
                <a:spcPct val="0"/>
              </a:spcBef>
              <a:spcAft>
                <a:spcPct val="0"/>
              </a:spcAft>
              <a:defRPr sz="3000">
                <a:solidFill>
                  <a:schemeClr val="tx1"/>
                </a:solidFill>
                <a:latin typeface="Arial Narrow" pitchFamily="34" charset="0"/>
              </a:defRPr>
            </a:lvl5pPr>
            <a:lvl6pPr marL="457200" algn="l" defTabSz="777875" rtl="0" fontAlgn="base">
              <a:spcBef>
                <a:spcPct val="0"/>
              </a:spcBef>
              <a:spcAft>
                <a:spcPct val="0"/>
              </a:spcAft>
              <a:defRPr sz="3000">
                <a:solidFill>
                  <a:schemeClr val="tx1"/>
                </a:solidFill>
                <a:latin typeface="Arial Narrow" pitchFamily="34" charset="0"/>
              </a:defRPr>
            </a:lvl6pPr>
            <a:lvl7pPr marL="914400" algn="l" defTabSz="777875" rtl="0" fontAlgn="base">
              <a:spcBef>
                <a:spcPct val="0"/>
              </a:spcBef>
              <a:spcAft>
                <a:spcPct val="0"/>
              </a:spcAft>
              <a:defRPr sz="3000">
                <a:solidFill>
                  <a:schemeClr val="tx1"/>
                </a:solidFill>
                <a:latin typeface="Arial Narrow" pitchFamily="34" charset="0"/>
              </a:defRPr>
            </a:lvl7pPr>
            <a:lvl8pPr marL="1371600" algn="l" defTabSz="777875" rtl="0" fontAlgn="base">
              <a:spcBef>
                <a:spcPct val="0"/>
              </a:spcBef>
              <a:spcAft>
                <a:spcPct val="0"/>
              </a:spcAft>
              <a:defRPr sz="3000">
                <a:solidFill>
                  <a:schemeClr val="tx1"/>
                </a:solidFill>
                <a:latin typeface="Arial Narrow" pitchFamily="34" charset="0"/>
              </a:defRPr>
            </a:lvl8pPr>
            <a:lvl9pPr marL="1828800" algn="l" defTabSz="777875" rtl="0" fontAlgn="base">
              <a:spcBef>
                <a:spcPct val="0"/>
              </a:spcBef>
              <a:spcAft>
                <a:spcPct val="0"/>
              </a:spcAft>
              <a:defRPr sz="3000">
                <a:solidFill>
                  <a:schemeClr val="tx1"/>
                </a:solidFill>
                <a:latin typeface="Arial Narrow" pitchFamily="34" charset="0"/>
              </a:defRPr>
            </a:lvl9pPr>
          </a:lstStyle>
          <a:p>
            <a:pPr defTabSz="914163"/>
            <a:r>
              <a:rPr lang="en-GB" sz="2800" b="1" dirty="0">
                <a:solidFill>
                  <a:srgbClr val="00915A"/>
                </a:solidFill>
              </a:rPr>
              <a:t>PROCEDIMIENTO PARA ATENCIÓN QUEJAS O RECLAMOS POR PARTE DEL DCF</a:t>
            </a:r>
          </a:p>
        </p:txBody>
      </p:sp>
      <p:sp>
        <p:nvSpPr>
          <p:cNvPr id="6" name="TextBox 5"/>
          <p:cNvSpPr txBox="1"/>
          <p:nvPr/>
        </p:nvSpPr>
        <p:spPr>
          <a:xfrm>
            <a:off x="621186" y="1237592"/>
            <a:ext cx="8002444" cy="4832092"/>
          </a:xfrm>
          <a:prstGeom prst="rect">
            <a:avLst/>
          </a:prstGeom>
          <a:noFill/>
        </p:spPr>
        <p:txBody>
          <a:bodyPr wrap="square" rtlCol="0">
            <a:spAutoFit/>
          </a:bodyPr>
          <a:lstStyle>
            <a:defPPr>
              <a:defRPr lang="en-US"/>
            </a:defPPr>
            <a:lvl1pPr algn="just">
              <a:defRPr sz="1000">
                <a:solidFill>
                  <a:schemeClr val="tx1"/>
                </a:solidFill>
                <a:latin typeface="Century Gothic" pitchFamily="34" charset="0"/>
              </a:defRPr>
            </a:lvl1pPr>
          </a:lstStyle>
          <a:p>
            <a:pPr marL="342900" indent="-342900">
              <a:buAutoNum type="alphaLcParenR"/>
            </a:pPr>
            <a:r>
              <a:rPr lang="es-CO" sz="1400" b="1" dirty="0">
                <a:latin typeface="+mj-lt"/>
              </a:rPr>
              <a:t>Elaboración de la queja o reclamo</a:t>
            </a:r>
          </a:p>
          <a:p>
            <a:endParaRPr lang="es-CO" sz="1400" b="1" dirty="0">
              <a:latin typeface="+mj-lt"/>
            </a:endParaRPr>
          </a:p>
          <a:p>
            <a:r>
              <a:rPr lang="es-CO" sz="1400" dirty="0">
                <a:latin typeface="+mj-lt"/>
              </a:rPr>
              <a:t>El consumidor financiero debe presentar su queja o reclamo mediante documento dirigido al Defensor del Consumidor Financiero, en el cual consigne:</a:t>
            </a:r>
          </a:p>
          <a:p>
            <a:r>
              <a:rPr lang="es-CO" sz="1400" dirty="0">
                <a:latin typeface="+mj-lt"/>
              </a:rPr>
              <a:t>Sus datos personales (Nombre, documento de identidad), la información de contacto (Dirección, teléfono, fax, etc.), la descripción de los hechos que motivan su queja o reclamo, las pretensiones concretas de su queja o reclamo</a:t>
            </a:r>
          </a:p>
          <a:p>
            <a:endParaRPr lang="es-CO" sz="1400" dirty="0">
              <a:latin typeface="+mj-lt"/>
            </a:endParaRPr>
          </a:p>
          <a:p>
            <a:r>
              <a:rPr lang="es-CO" sz="1400" b="1" dirty="0">
                <a:latin typeface="+mj-lt"/>
              </a:rPr>
              <a:t>b) Radicación  de la queja o reclamo</a:t>
            </a:r>
          </a:p>
          <a:p>
            <a:r>
              <a:rPr lang="es-CO" sz="1400" dirty="0">
                <a:latin typeface="+mj-lt"/>
              </a:rPr>
              <a:t>La queja o reclamo puede ser radicada directamente en la oficina del Defensor del Consumidor Financiero, ubicada en la Carrera 10 Nº 97A 13 - Oficina 502 y/o correo electrónico: </a:t>
            </a:r>
            <a:r>
              <a:rPr lang="es-CO" sz="1400" b="1" dirty="0" err="1">
                <a:latin typeface="+mj-lt"/>
                <a:hlinkClick r:id="rId2"/>
              </a:rPr>
              <a:t>defensoriabnpparibas</a:t>
            </a:r>
            <a:r>
              <a:rPr lang="es-CO" sz="1400" b="1" dirty="0">
                <a:latin typeface="+mj-lt"/>
                <a:hlinkClick r:id="rId2"/>
              </a:rPr>
              <a:t>@</a:t>
            </a:r>
            <a:r>
              <a:rPr lang="es-ES" sz="1400" b="1" dirty="0">
                <a:latin typeface="+mj-lt"/>
                <a:hlinkClick r:id="rId2"/>
              </a:rPr>
              <a:t>defensorsos.com</a:t>
            </a:r>
            <a:r>
              <a:rPr lang="es-ES" sz="1400" b="1" dirty="0">
                <a:latin typeface="+mj-lt"/>
              </a:rPr>
              <a:t> </a:t>
            </a:r>
            <a:endParaRPr lang="es-CO" sz="1400" b="1" dirty="0">
              <a:latin typeface="+mj-lt"/>
            </a:endParaRPr>
          </a:p>
          <a:p>
            <a:endParaRPr lang="es-CO" sz="1400" dirty="0">
              <a:latin typeface="+mj-lt"/>
            </a:endParaRPr>
          </a:p>
          <a:p>
            <a:r>
              <a:rPr lang="es-CO" sz="1400" b="1" dirty="0">
                <a:latin typeface="+mj-lt"/>
              </a:rPr>
              <a:t>c)  Trámite que debe dar el Defensor del Consumidor Financiero a la queja o reclamo</a:t>
            </a:r>
          </a:p>
          <a:p>
            <a:r>
              <a:rPr lang="es-CO" sz="1400" dirty="0">
                <a:latin typeface="+mj-lt"/>
              </a:rPr>
              <a:t> </a:t>
            </a:r>
          </a:p>
          <a:p>
            <a:pPr marL="342900" indent="-342900">
              <a:buAutoNum type="arabicPeriod"/>
            </a:pPr>
            <a:r>
              <a:rPr lang="es-CO" sz="1400" dirty="0">
                <a:latin typeface="+mj-lt"/>
              </a:rPr>
              <a:t>Recibida la queja por el Defensor del Consumidor Financiero, éste debe decidir si el asunto es de su competencia o no, decisión que debe ser comunicada tanto al consumidor financiero como a BNP Paribas Colombia Corporación Financiera S.A. dentro de los 3 días hábiles siguientes a la recepción de la solicitud.</a:t>
            </a:r>
          </a:p>
          <a:p>
            <a:pPr marL="342900" indent="-342900">
              <a:buAutoNum type="arabicPeriod"/>
            </a:pPr>
            <a:endParaRPr lang="es-CO" sz="1400" dirty="0">
              <a:latin typeface="+mj-lt"/>
            </a:endParaRPr>
          </a:p>
          <a:p>
            <a:pPr marL="342900" indent="-342900">
              <a:buAutoNum type="arabicPeriod"/>
            </a:pPr>
            <a:r>
              <a:rPr lang="es-CO" sz="1400" dirty="0">
                <a:latin typeface="+mj-lt"/>
              </a:rPr>
              <a:t>Si la queja o reclamo es inadmitida, debe enterar de su decisión al consumidor financiero, indicando los motivos que tuvo para ello e informando que no obsta para el ejercicio de las demás acciones legales existentes.</a:t>
            </a:r>
          </a:p>
          <a:p>
            <a:endParaRPr lang="es-CO" sz="1400" dirty="0">
              <a:latin typeface="+mj-lt"/>
            </a:endParaRPr>
          </a:p>
          <a:p>
            <a:br>
              <a:rPr lang="es-ES" sz="1400" dirty="0">
                <a:latin typeface="+mj-lt"/>
              </a:rPr>
            </a:br>
            <a:endParaRPr lang="en-US" sz="1400" dirty="0">
              <a:latin typeface="+mj-lt"/>
            </a:endParaRPr>
          </a:p>
        </p:txBody>
      </p:sp>
      <p:sp>
        <p:nvSpPr>
          <p:cNvPr id="8" name="Rectangle 7"/>
          <p:cNvSpPr/>
          <p:nvPr/>
        </p:nvSpPr>
        <p:spPr bwMode="auto">
          <a:xfrm>
            <a:off x="919152" y="6477002"/>
            <a:ext cx="1416050" cy="120650"/>
          </a:xfrm>
          <a:prstGeom prst="rect">
            <a:avLst/>
          </a:prstGeom>
          <a:solidFill>
            <a:schemeClr val="tx1">
              <a:lumMod val="20000"/>
              <a:lumOff val="80000"/>
            </a:schemeClr>
          </a:solidFill>
          <a:ln>
            <a:noFill/>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lang="es-CO" noProof="1"/>
          </a:p>
        </p:txBody>
      </p:sp>
    </p:spTree>
    <p:extLst>
      <p:ext uri="{BB962C8B-B14F-4D97-AF65-F5344CB8AC3E}">
        <p14:creationId xmlns:p14="http://schemas.microsoft.com/office/powerpoint/2010/main" val="1206207313"/>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p:cNvSpPr txBox="1"/>
          <p:nvPr/>
        </p:nvSpPr>
        <p:spPr>
          <a:xfrm>
            <a:off x="621186" y="1237592"/>
            <a:ext cx="8002444" cy="954107"/>
          </a:xfrm>
          <a:prstGeom prst="rect">
            <a:avLst/>
          </a:prstGeom>
          <a:noFill/>
        </p:spPr>
        <p:txBody>
          <a:bodyPr wrap="square" rtlCol="0">
            <a:spAutoFit/>
          </a:bodyPr>
          <a:lstStyle>
            <a:defPPr>
              <a:defRPr lang="en-US"/>
            </a:defPPr>
            <a:lvl1pPr algn="just">
              <a:defRPr sz="1000">
                <a:solidFill>
                  <a:schemeClr val="tx1"/>
                </a:solidFill>
                <a:latin typeface="Century Gothic" pitchFamily="34" charset="0"/>
              </a:defRPr>
            </a:lvl1pPr>
          </a:lstStyle>
          <a:p>
            <a:r>
              <a:rPr lang="es-CO" sz="1400" dirty="0">
                <a:latin typeface="+mj-lt"/>
              </a:rPr>
              <a:t> </a:t>
            </a:r>
          </a:p>
          <a:p>
            <a:endParaRPr lang="en-US" sz="1400" dirty="0">
              <a:latin typeface="+mj-lt"/>
            </a:endParaRPr>
          </a:p>
          <a:p>
            <a:br>
              <a:rPr lang="es-ES" sz="1400" dirty="0">
                <a:latin typeface="+mj-lt"/>
              </a:rPr>
            </a:br>
            <a:endParaRPr lang="en-US" sz="1400" dirty="0">
              <a:latin typeface="+mj-lt"/>
            </a:endParaRPr>
          </a:p>
        </p:txBody>
      </p:sp>
      <p:sp>
        <p:nvSpPr>
          <p:cNvPr id="5" name="Title 2"/>
          <p:cNvSpPr txBox="1">
            <a:spLocks/>
          </p:cNvSpPr>
          <p:nvPr/>
        </p:nvSpPr>
        <p:spPr>
          <a:xfrm>
            <a:off x="759103" y="195598"/>
            <a:ext cx="8082983" cy="745200"/>
          </a:xfrm>
          <a:prstGeom prst="rect">
            <a:avLst/>
          </a:prstGeom>
        </p:spPr>
        <p:txBody>
          <a:bodyPr vert="horz" lIns="0" tIns="0" rIns="0" bIns="0" rtlCol="0" anchor="ctr">
            <a:normAutofit fontScale="92500" lnSpcReduction="10000"/>
          </a:bodyPr>
          <a:lstStyle>
            <a:lvl1pPr algn="l" defTabSz="777875" rtl="0" fontAlgn="base">
              <a:spcBef>
                <a:spcPct val="0"/>
              </a:spcBef>
              <a:spcAft>
                <a:spcPct val="0"/>
              </a:spcAft>
              <a:defRPr sz="3000">
                <a:solidFill>
                  <a:schemeClr val="tx1"/>
                </a:solidFill>
                <a:latin typeface="+mj-lt"/>
                <a:ea typeface="+mj-ea"/>
                <a:cs typeface="+mj-cs"/>
              </a:defRPr>
            </a:lvl1pPr>
            <a:lvl2pPr algn="l" defTabSz="777875" rtl="0" fontAlgn="base">
              <a:spcBef>
                <a:spcPct val="0"/>
              </a:spcBef>
              <a:spcAft>
                <a:spcPct val="0"/>
              </a:spcAft>
              <a:defRPr sz="3000">
                <a:solidFill>
                  <a:schemeClr val="tx1"/>
                </a:solidFill>
                <a:latin typeface="Arial Narrow" pitchFamily="34" charset="0"/>
              </a:defRPr>
            </a:lvl2pPr>
            <a:lvl3pPr algn="l" defTabSz="777875" rtl="0" fontAlgn="base">
              <a:spcBef>
                <a:spcPct val="0"/>
              </a:spcBef>
              <a:spcAft>
                <a:spcPct val="0"/>
              </a:spcAft>
              <a:defRPr sz="3000">
                <a:solidFill>
                  <a:schemeClr val="tx1"/>
                </a:solidFill>
                <a:latin typeface="Arial Narrow" pitchFamily="34" charset="0"/>
              </a:defRPr>
            </a:lvl3pPr>
            <a:lvl4pPr algn="l" defTabSz="777875" rtl="0" fontAlgn="base">
              <a:spcBef>
                <a:spcPct val="0"/>
              </a:spcBef>
              <a:spcAft>
                <a:spcPct val="0"/>
              </a:spcAft>
              <a:defRPr sz="3000">
                <a:solidFill>
                  <a:schemeClr val="tx1"/>
                </a:solidFill>
                <a:latin typeface="Arial Narrow" pitchFamily="34" charset="0"/>
              </a:defRPr>
            </a:lvl4pPr>
            <a:lvl5pPr algn="l" defTabSz="777875" rtl="0" fontAlgn="base">
              <a:spcBef>
                <a:spcPct val="0"/>
              </a:spcBef>
              <a:spcAft>
                <a:spcPct val="0"/>
              </a:spcAft>
              <a:defRPr sz="3000">
                <a:solidFill>
                  <a:schemeClr val="tx1"/>
                </a:solidFill>
                <a:latin typeface="Arial Narrow" pitchFamily="34" charset="0"/>
              </a:defRPr>
            </a:lvl5pPr>
            <a:lvl6pPr marL="457200" algn="l" defTabSz="777875" rtl="0" fontAlgn="base">
              <a:spcBef>
                <a:spcPct val="0"/>
              </a:spcBef>
              <a:spcAft>
                <a:spcPct val="0"/>
              </a:spcAft>
              <a:defRPr sz="3000">
                <a:solidFill>
                  <a:schemeClr val="tx1"/>
                </a:solidFill>
                <a:latin typeface="Arial Narrow" pitchFamily="34" charset="0"/>
              </a:defRPr>
            </a:lvl6pPr>
            <a:lvl7pPr marL="914400" algn="l" defTabSz="777875" rtl="0" fontAlgn="base">
              <a:spcBef>
                <a:spcPct val="0"/>
              </a:spcBef>
              <a:spcAft>
                <a:spcPct val="0"/>
              </a:spcAft>
              <a:defRPr sz="3000">
                <a:solidFill>
                  <a:schemeClr val="tx1"/>
                </a:solidFill>
                <a:latin typeface="Arial Narrow" pitchFamily="34" charset="0"/>
              </a:defRPr>
            </a:lvl7pPr>
            <a:lvl8pPr marL="1371600" algn="l" defTabSz="777875" rtl="0" fontAlgn="base">
              <a:spcBef>
                <a:spcPct val="0"/>
              </a:spcBef>
              <a:spcAft>
                <a:spcPct val="0"/>
              </a:spcAft>
              <a:defRPr sz="3000">
                <a:solidFill>
                  <a:schemeClr val="tx1"/>
                </a:solidFill>
                <a:latin typeface="Arial Narrow" pitchFamily="34" charset="0"/>
              </a:defRPr>
            </a:lvl8pPr>
            <a:lvl9pPr marL="1828800" algn="l" defTabSz="777875" rtl="0" fontAlgn="base">
              <a:spcBef>
                <a:spcPct val="0"/>
              </a:spcBef>
              <a:spcAft>
                <a:spcPct val="0"/>
              </a:spcAft>
              <a:defRPr sz="3000">
                <a:solidFill>
                  <a:schemeClr val="tx1"/>
                </a:solidFill>
                <a:latin typeface="Arial Narrow" pitchFamily="34" charset="0"/>
              </a:defRPr>
            </a:lvl9pPr>
          </a:lstStyle>
          <a:p>
            <a:pPr defTabSz="914163"/>
            <a:r>
              <a:rPr lang="en-GB" sz="2800" b="1" dirty="0">
                <a:solidFill>
                  <a:srgbClr val="00915A"/>
                </a:solidFill>
              </a:rPr>
              <a:t>PROCEDIMIENTO PARA ATENCIÓN QUEJAS O RECLAMOS POR PARTE DEL DCF</a:t>
            </a:r>
          </a:p>
        </p:txBody>
      </p:sp>
      <p:sp>
        <p:nvSpPr>
          <p:cNvPr id="6" name="TextBox 5"/>
          <p:cNvSpPr txBox="1"/>
          <p:nvPr/>
        </p:nvSpPr>
        <p:spPr>
          <a:xfrm>
            <a:off x="833966" y="1437289"/>
            <a:ext cx="7576883" cy="4185761"/>
          </a:xfrm>
          <a:prstGeom prst="rect">
            <a:avLst/>
          </a:prstGeom>
          <a:noFill/>
        </p:spPr>
        <p:txBody>
          <a:bodyPr wrap="square" rtlCol="0">
            <a:spAutoFit/>
          </a:bodyPr>
          <a:lstStyle>
            <a:defPPr>
              <a:defRPr lang="en-US"/>
            </a:defPPr>
            <a:lvl1pPr algn="just">
              <a:defRPr sz="1000">
                <a:solidFill>
                  <a:schemeClr val="tx1"/>
                </a:solidFill>
                <a:latin typeface="Century Gothic" pitchFamily="34" charset="0"/>
              </a:defRPr>
            </a:lvl1pPr>
          </a:lstStyle>
          <a:p>
            <a:r>
              <a:rPr lang="es-CO" sz="1400" dirty="0">
                <a:latin typeface="+mj-lt"/>
              </a:rPr>
              <a:t>3. Sí el Defensor del Consumidor Financiero estima que para el análisis necesita más información de parte de BNP </a:t>
            </a:r>
            <a:r>
              <a:rPr lang="es-CO" sz="1400" dirty="0" err="1">
                <a:latin typeface="+mj-lt"/>
              </a:rPr>
              <a:t>Paribas</a:t>
            </a:r>
            <a:r>
              <a:rPr lang="es-CO" sz="1400" dirty="0">
                <a:latin typeface="+mj-lt"/>
              </a:rPr>
              <a:t> Colombia Corporación Financiera S.A. o del consumidor financiero, procederá a enterarlos por cualquier medio verificable de tal situación, para que se allegue por parte de quien corresponda la información requerida dentro del plazo que fije para el efecto, el cual no podrá exceder de ocho (8) días hábiles contados a partir del día siguiente al que se solicite la  información.</a:t>
            </a:r>
          </a:p>
          <a:p>
            <a:endParaRPr lang="es-CO" sz="1400" dirty="0">
              <a:latin typeface="+mj-lt"/>
            </a:endParaRPr>
          </a:p>
          <a:p>
            <a:r>
              <a:rPr lang="es-CO" sz="1400" dirty="0">
                <a:latin typeface="+mj-lt"/>
              </a:rPr>
              <a:t>4. Se entenderá que el consumidor financiero ha desistido de la queja o reclamo si no da respuesta a la solicitud dentro del término máximo concedido por el Defensor. Lo anterior no obsta para que el consumidor financiero pueda volver a presentar posteriormente su queja o reclamo con la información completa.</a:t>
            </a:r>
          </a:p>
          <a:p>
            <a:endParaRPr lang="es-CO" sz="1400" dirty="0">
              <a:latin typeface="+mj-lt"/>
            </a:endParaRPr>
          </a:p>
          <a:p>
            <a:r>
              <a:rPr lang="es-CO" sz="1400" dirty="0">
                <a:latin typeface="+mj-lt"/>
              </a:rPr>
              <a:t>5. Una vez recibida la información solicitada, el Defensor decidirá sobre la admisión o no de la queja o reclamo en un término máximo de tres (3) días hábiles. Admitida la queja o reclamo, el Defensor del Consumidor Financiero dará traslado de la misma a BNP </a:t>
            </a:r>
            <a:r>
              <a:rPr lang="es-CO" sz="1400" dirty="0" err="1">
                <a:latin typeface="+mj-lt"/>
              </a:rPr>
              <a:t>Paribas</a:t>
            </a:r>
            <a:r>
              <a:rPr lang="es-CO" sz="1400" dirty="0">
                <a:latin typeface="+mj-lt"/>
              </a:rPr>
              <a:t> Colombia Corporación Financiera S.A, a fin de que allegue la información y presente los argumentos que sirven de fundamento a su posición, dentro de los ocho (8) días hábiles, contados desde el día siguiente al que se realice el traslado. Este término podrá ser ampliado a petición de BNP </a:t>
            </a:r>
            <a:r>
              <a:rPr lang="es-CO" sz="1400" dirty="0" err="1">
                <a:latin typeface="+mj-lt"/>
              </a:rPr>
              <a:t>Paribas</a:t>
            </a:r>
            <a:r>
              <a:rPr lang="es-CO" sz="1400" dirty="0">
                <a:latin typeface="+mj-lt"/>
              </a:rPr>
              <a:t> Colombia Corporación Financiera S.A. y a juicio del Defensor del Consumidor Financiero.</a:t>
            </a:r>
          </a:p>
          <a:p>
            <a:endParaRPr lang="es-CO" sz="1400" dirty="0">
              <a:latin typeface="+mj-lt"/>
            </a:endParaRPr>
          </a:p>
          <a:p>
            <a:br>
              <a:rPr lang="es-ES" sz="1400" dirty="0">
                <a:latin typeface="+mj-lt"/>
              </a:rPr>
            </a:br>
            <a:endParaRPr lang="en-US" sz="1400" dirty="0">
              <a:latin typeface="+mj-lt"/>
            </a:endParaRPr>
          </a:p>
        </p:txBody>
      </p:sp>
      <p:sp>
        <p:nvSpPr>
          <p:cNvPr id="7" name="Rectangle 6"/>
          <p:cNvSpPr/>
          <p:nvPr/>
        </p:nvSpPr>
        <p:spPr bwMode="auto">
          <a:xfrm>
            <a:off x="919152" y="6477002"/>
            <a:ext cx="1416050" cy="120650"/>
          </a:xfrm>
          <a:prstGeom prst="rect">
            <a:avLst/>
          </a:prstGeom>
          <a:solidFill>
            <a:schemeClr val="tx1">
              <a:lumMod val="20000"/>
              <a:lumOff val="80000"/>
            </a:schemeClr>
          </a:solidFill>
          <a:ln>
            <a:noFill/>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lang="es-CO" noProof="1"/>
          </a:p>
        </p:txBody>
      </p:sp>
    </p:spTree>
    <p:extLst>
      <p:ext uri="{BB962C8B-B14F-4D97-AF65-F5344CB8AC3E}">
        <p14:creationId xmlns:p14="http://schemas.microsoft.com/office/powerpoint/2010/main" val="3488870175"/>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5LBTPQkEiE6MgY_tfMhflg"/>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2JyW_8n3tUquGmI2dHTy7g"/>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Cd817esJlEyHfiRY32GtBw"/>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wyCwG6jzsk6Q2jG.GC3zGw"/>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6NtSZJzfU0qiKaQ4x_WNOw"/>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Cd817esJlEyHfiRY32GtBw"/>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wyCwG6jzsk6Q2jG.GC3zGw"/>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6NtSZJzfU0qiKaQ4x_WNOw"/>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5LBTPQkEiE6MgY_tfMhfl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A.cb9n.D9Emip1FpKBIHxA"/>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2JyW_8n3tUquGmI2dHTy7g"/>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Cd817esJlEyHfiRY32GtBw"/>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wyCwG6jzsk6Q2jG.GC3zGw"/>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6NtSZJzfU0qiKaQ4x_WNOw"/>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Cd817esJlEyHfiRY32GtB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sRr5M_2QEkyyzWUgmlJ.I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uHSL5VGqwEedZ.Qf_kRBaA"/>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6NtSZJzfU0qiKaQ4x_WNOw"/>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Cd817esJlEyHfiRY32GtB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wyCwG6jzsk6Q2jG.GC3zGw"/>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6NtSZJzfU0qiKaQ4x_WNOw"/>
</p:tagLst>
</file>

<file path=ppt/theme/theme1.xml><?xml version="1.0" encoding="utf-8"?>
<a:theme xmlns:a="http://schemas.openxmlformats.org/drawingml/2006/main" name="1_BNPP">
  <a:themeElements>
    <a:clrScheme name="1_BNPP 1">
      <a:dk1>
        <a:srgbClr val="333333"/>
      </a:dk1>
      <a:lt1>
        <a:srgbClr val="FFFFFF"/>
      </a:lt1>
      <a:dk2>
        <a:srgbClr val="A6A6A6"/>
      </a:dk2>
      <a:lt2>
        <a:srgbClr val="F2F2F2"/>
      </a:lt2>
      <a:accent1>
        <a:srgbClr val="318D37"/>
      </a:accent1>
      <a:accent2>
        <a:srgbClr val="771B62"/>
      </a:accent2>
      <a:accent3>
        <a:srgbClr val="FFFFFF"/>
      </a:accent3>
      <a:accent4>
        <a:srgbClr val="2A2A2A"/>
      </a:accent4>
      <a:accent5>
        <a:srgbClr val="ADC5AE"/>
      </a:accent5>
      <a:accent6>
        <a:srgbClr val="6B1758"/>
      </a:accent6>
      <a:hlink>
        <a:srgbClr val="0000FF"/>
      </a:hlink>
      <a:folHlink>
        <a:srgbClr val="800080"/>
      </a:folHlink>
    </a:clrScheme>
    <a:fontScheme name="1_BNPP">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8099" dir="2700000" algn="ctr" rotWithShape="0">
                  <a:schemeClr val="bg2">
                    <a:alpha val="74998"/>
                  </a:schemeClr>
                </a:outerShdw>
              </a:effectLst>
            </a14:hiddenEffects>
          </a:ext>
        </a:extLst>
      </a:spPr>
      <a:bodyPr vert="horz" wrap="none" lIns="0" tIns="0" rIns="0" bIns="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sz="800" b="0" i="0" u="none" strike="noStrike" cap="none" normalizeH="0" baseline="0" noProof="1" smtClean="0">
            <a:ln>
              <a:noFill/>
            </a:ln>
            <a:solidFill>
              <a:srgbClr val="840165"/>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8099" dir="2700000" algn="ctr" rotWithShape="0">
                  <a:schemeClr val="bg2">
                    <a:alpha val="74998"/>
                  </a:schemeClr>
                </a:outerShdw>
              </a:effectLst>
            </a14:hiddenEffects>
          </a:ext>
        </a:extLst>
      </a:spPr>
      <a:bodyPr vert="horz" wrap="none" lIns="0" tIns="0" rIns="0" bIns="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sz="800" b="0" i="0" u="none" strike="noStrike" cap="none" normalizeH="0" baseline="0" noProof="1" smtClean="0">
            <a:ln>
              <a:noFill/>
            </a:ln>
            <a:solidFill>
              <a:srgbClr val="840165"/>
            </a:solidFill>
            <a:effectLst/>
            <a:latin typeface="Arial" pitchFamily="34" charset="0"/>
          </a:defRPr>
        </a:defPPr>
      </a:lstStyle>
    </a:lnDef>
  </a:objectDefaults>
  <a:extraClrSchemeLst>
    <a:extraClrScheme>
      <a:clrScheme name="1_BNPP 1">
        <a:dk1>
          <a:srgbClr val="333333"/>
        </a:dk1>
        <a:lt1>
          <a:srgbClr val="FFFFFF"/>
        </a:lt1>
        <a:dk2>
          <a:srgbClr val="A6A6A6"/>
        </a:dk2>
        <a:lt2>
          <a:srgbClr val="F2F2F2"/>
        </a:lt2>
        <a:accent1>
          <a:srgbClr val="318D37"/>
        </a:accent1>
        <a:accent2>
          <a:srgbClr val="771B62"/>
        </a:accent2>
        <a:accent3>
          <a:srgbClr val="FFFFFF"/>
        </a:accent3>
        <a:accent4>
          <a:srgbClr val="2A2A2A"/>
        </a:accent4>
        <a:accent5>
          <a:srgbClr val="ADC5AE"/>
        </a:accent5>
        <a:accent6>
          <a:srgbClr val="6B1758"/>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plate-BNPP-Securities-Services-EN">
  <a:themeElements>
    <a:clrScheme name="Template-BNPP-Securities-Services-EN 1">
      <a:dk1>
        <a:srgbClr val="333333"/>
      </a:dk1>
      <a:lt1>
        <a:srgbClr val="FFFFFF"/>
      </a:lt1>
      <a:dk2>
        <a:srgbClr val="A6A6A6"/>
      </a:dk2>
      <a:lt2>
        <a:srgbClr val="F2F2F2"/>
      </a:lt2>
      <a:accent1>
        <a:srgbClr val="318D37"/>
      </a:accent1>
      <a:accent2>
        <a:srgbClr val="771B62"/>
      </a:accent2>
      <a:accent3>
        <a:srgbClr val="FFFFFF"/>
      </a:accent3>
      <a:accent4>
        <a:srgbClr val="2A2A2A"/>
      </a:accent4>
      <a:accent5>
        <a:srgbClr val="ADC5AE"/>
      </a:accent5>
      <a:accent6>
        <a:srgbClr val="6B1758"/>
      </a:accent6>
      <a:hlink>
        <a:srgbClr val="0000FF"/>
      </a:hlink>
      <a:folHlink>
        <a:srgbClr val="800080"/>
      </a:folHlink>
    </a:clrScheme>
    <a:fontScheme name="Template-BNPP-Securities-Services-EN">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8099" dir="2700000" algn="ctr" rotWithShape="0">
                  <a:schemeClr val="bg2">
                    <a:alpha val="74998"/>
                  </a:schemeClr>
                </a:outerShdw>
              </a:effectLst>
            </a14:hiddenEffects>
          </a:ext>
        </a:extLst>
      </a:spPr>
      <a:bodyPr vert="horz" wrap="none" lIns="0" tIns="0" rIns="0" bIns="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sz="800" b="0" i="0" u="none" strike="noStrike" cap="none" normalizeH="0" baseline="0" noProof="1" smtClean="0">
            <a:ln>
              <a:noFill/>
            </a:ln>
            <a:solidFill>
              <a:srgbClr val="840165"/>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8099" dir="2700000" algn="ctr" rotWithShape="0">
                  <a:schemeClr val="bg2">
                    <a:alpha val="74998"/>
                  </a:schemeClr>
                </a:outerShdw>
              </a:effectLst>
            </a14:hiddenEffects>
          </a:ext>
        </a:extLst>
      </a:spPr>
      <a:bodyPr vert="horz" wrap="none" lIns="0" tIns="0" rIns="0" bIns="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sz="800" b="0" i="0" u="none" strike="noStrike" cap="none" normalizeH="0" baseline="0" noProof="1" smtClean="0">
            <a:ln>
              <a:noFill/>
            </a:ln>
            <a:solidFill>
              <a:srgbClr val="840165"/>
            </a:solidFill>
            <a:effectLst/>
            <a:latin typeface="Arial" pitchFamily="34" charset="0"/>
          </a:defRPr>
        </a:defPPr>
      </a:lstStyle>
    </a:lnDef>
  </a:objectDefaults>
  <a:extraClrSchemeLst>
    <a:extraClrScheme>
      <a:clrScheme name="Template-BNPP-Securities-Services-EN 1">
        <a:dk1>
          <a:srgbClr val="333333"/>
        </a:dk1>
        <a:lt1>
          <a:srgbClr val="FFFFFF"/>
        </a:lt1>
        <a:dk2>
          <a:srgbClr val="A6A6A6"/>
        </a:dk2>
        <a:lt2>
          <a:srgbClr val="F2F2F2"/>
        </a:lt2>
        <a:accent1>
          <a:srgbClr val="318D37"/>
        </a:accent1>
        <a:accent2>
          <a:srgbClr val="771B62"/>
        </a:accent2>
        <a:accent3>
          <a:srgbClr val="FFFFFF"/>
        </a:accent3>
        <a:accent4>
          <a:srgbClr val="2A2A2A"/>
        </a:accent4>
        <a:accent5>
          <a:srgbClr val="ADC5AE"/>
        </a:accent5>
        <a:accent6>
          <a:srgbClr val="6B1758"/>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BNPP">
  <a:themeElements>
    <a:clrScheme name="2_BNPP 1">
      <a:dk1>
        <a:srgbClr val="333333"/>
      </a:dk1>
      <a:lt1>
        <a:srgbClr val="FFFFFF"/>
      </a:lt1>
      <a:dk2>
        <a:srgbClr val="A6A6A6"/>
      </a:dk2>
      <a:lt2>
        <a:srgbClr val="F2F2F2"/>
      </a:lt2>
      <a:accent1>
        <a:srgbClr val="318D37"/>
      </a:accent1>
      <a:accent2>
        <a:srgbClr val="771B62"/>
      </a:accent2>
      <a:accent3>
        <a:srgbClr val="FFFFFF"/>
      </a:accent3>
      <a:accent4>
        <a:srgbClr val="2A2A2A"/>
      </a:accent4>
      <a:accent5>
        <a:srgbClr val="ADC5AE"/>
      </a:accent5>
      <a:accent6>
        <a:srgbClr val="6B1758"/>
      </a:accent6>
      <a:hlink>
        <a:srgbClr val="0000FF"/>
      </a:hlink>
      <a:folHlink>
        <a:srgbClr val="800080"/>
      </a:folHlink>
    </a:clrScheme>
    <a:fontScheme name="2_BNPP">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8099" dir="2700000" algn="ctr" rotWithShape="0">
                  <a:schemeClr val="bg2">
                    <a:alpha val="74998"/>
                  </a:schemeClr>
                </a:outerShdw>
              </a:effectLst>
            </a14:hiddenEffects>
          </a:ext>
        </a:extLst>
      </a:spPr>
      <a:bodyPr vert="horz" wrap="none" lIns="0" tIns="0" rIns="0" bIns="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sz="800" b="0" i="0" u="none" strike="noStrike" cap="none" normalizeH="0" baseline="0" noProof="1" smtClean="0">
            <a:ln>
              <a:noFill/>
            </a:ln>
            <a:solidFill>
              <a:srgbClr val="840165"/>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8099" dir="2700000" algn="ctr" rotWithShape="0">
                  <a:schemeClr val="bg2">
                    <a:alpha val="74998"/>
                  </a:schemeClr>
                </a:outerShdw>
              </a:effectLst>
            </a14:hiddenEffects>
          </a:ext>
        </a:extLst>
      </a:spPr>
      <a:bodyPr vert="horz" wrap="none" lIns="0" tIns="0" rIns="0" bIns="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sz="800" b="0" i="0" u="none" strike="noStrike" cap="none" normalizeH="0" baseline="0" noProof="1" smtClean="0">
            <a:ln>
              <a:noFill/>
            </a:ln>
            <a:solidFill>
              <a:srgbClr val="840165"/>
            </a:solidFill>
            <a:effectLst/>
            <a:latin typeface="Arial" pitchFamily="34" charset="0"/>
          </a:defRPr>
        </a:defPPr>
      </a:lstStyle>
    </a:lnDef>
  </a:objectDefaults>
  <a:extraClrSchemeLst>
    <a:extraClrScheme>
      <a:clrScheme name="2_BNPP 1">
        <a:dk1>
          <a:srgbClr val="333333"/>
        </a:dk1>
        <a:lt1>
          <a:srgbClr val="FFFFFF"/>
        </a:lt1>
        <a:dk2>
          <a:srgbClr val="A6A6A6"/>
        </a:dk2>
        <a:lt2>
          <a:srgbClr val="F2F2F2"/>
        </a:lt2>
        <a:accent1>
          <a:srgbClr val="318D37"/>
        </a:accent1>
        <a:accent2>
          <a:srgbClr val="771B62"/>
        </a:accent2>
        <a:accent3>
          <a:srgbClr val="FFFFFF"/>
        </a:accent3>
        <a:accent4>
          <a:srgbClr val="2A2A2A"/>
        </a:accent4>
        <a:accent5>
          <a:srgbClr val="ADC5AE"/>
        </a:accent5>
        <a:accent6>
          <a:srgbClr val="6B1758"/>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Template-BNPP-Securities-Services-EN">
  <a:themeElements>
    <a:clrScheme name="1_Template-BNPP-Securities-Services-EN 1">
      <a:dk1>
        <a:srgbClr val="333333"/>
      </a:dk1>
      <a:lt1>
        <a:srgbClr val="FFFFFF"/>
      </a:lt1>
      <a:dk2>
        <a:srgbClr val="A6A6A6"/>
      </a:dk2>
      <a:lt2>
        <a:srgbClr val="F2F2F2"/>
      </a:lt2>
      <a:accent1>
        <a:srgbClr val="318D37"/>
      </a:accent1>
      <a:accent2>
        <a:srgbClr val="771B62"/>
      </a:accent2>
      <a:accent3>
        <a:srgbClr val="FFFFFF"/>
      </a:accent3>
      <a:accent4>
        <a:srgbClr val="2A2A2A"/>
      </a:accent4>
      <a:accent5>
        <a:srgbClr val="ADC5AE"/>
      </a:accent5>
      <a:accent6>
        <a:srgbClr val="6B1758"/>
      </a:accent6>
      <a:hlink>
        <a:srgbClr val="0000FF"/>
      </a:hlink>
      <a:folHlink>
        <a:srgbClr val="800080"/>
      </a:folHlink>
    </a:clrScheme>
    <a:fontScheme name="1_Template-BNPP-Securities-Services-EN">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8099" dir="2700000" algn="ctr" rotWithShape="0">
                  <a:schemeClr val="bg2">
                    <a:alpha val="74998"/>
                  </a:schemeClr>
                </a:outerShdw>
              </a:effectLst>
            </a14:hiddenEffects>
          </a:ext>
        </a:extLst>
      </a:spPr>
      <a:bodyPr vert="horz" wrap="none" lIns="0" tIns="0" rIns="0" bIns="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sz="800" b="0" i="0" u="none" strike="noStrike" cap="none" normalizeH="0" baseline="0" noProof="1" smtClean="0">
            <a:ln>
              <a:noFill/>
            </a:ln>
            <a:solidFill>
              <a:srgbClr val="840165"/>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8099" dir="2700000" algn="ctr" rotWithShape="0">
                  <a:schemeClr val="bg2">
                    <a:alpha val="74998"/>
                  </a:schemeClr>
                </a:outerShdw>
              </a:effectLst>
            </a14:hiddenEffects>
          </a:ext>
        </a:extLst>
      </a:spPr>
      <a:bodyPr vert="horz" wrap="none" lIns="0" tIns="0" rIns="0" bIns="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sz="800" b="0" i="0" u="none" strike="noStrike" cap="none" normalizeH="0" baseline="0" noProof="1" smtClean="0">
            <a:ln>
              <a:noFill/>
            </a:ln>
            <a:solidFill>
              <a:srgbClr val="840165"/>
            </a:solidFill>
            <a:effectLst/>
            <a:latin typeface="Arial" pitchFamily="34" charset="0"/>
          </a:defRPr>
        </a:defPPr>
      </a:lstStyle>
    </a:lnDef>
  </a:objectDefaults>
  <a:extraClrSchemeLst>
    <a:extraClrScheme>
      <a:clrScheme name="1_Template-BNPP-Securities-Services-EN 1">
        <a:dk1>
          <a:srgbClr val="333333"/>
        </a:dk1>
        <a:lt1>
          <a:srgbClr val="FFFFFF"/>
        </a:lt1>
        <a:dk2>
          <a:srgbClr val="A6A6A6"/>
        </a:dk2>
        <a:lt2>
          <a:srgbClr val="F2F2F2"/>
        </a:lt2>
        <a:accent1>
          <a:srgbClr val="318D37"/>
        </a:accent1>
        <a:accent2>
          <a:srgbClr val="771B62"/>
        </a:accent2>
        <a:accent3>
          <a:srgbClr val="FFFFFF"/>
        </a:accent3>
        <a:accent4>
          <a:srgbClr val="2A2A2A"/>
        </a:accent4>
        <a:accent5>
          <a:srgbClr val="ADC5AE"/>
        </a:accent5>
        <a:accent6>
          <a:srgbClr val="6B1758"/>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BNPP">
  <a:themeElements>
    <a:clrScheme name="3_BNPP 1">
      <a:dk1>
        <a:srgbClr val="333333"/>
      </a:dk1>
      <a:lt1>
        <a:srgbClr val="FFFFFF"/>
      </a:lt1>
      <a:dk2>
        <a:srgbClr val="A6A6A6"/>
      </a:dk2>
      <a:lt2>
        <a:srgbClr val="F2F2F2"/>
      </a:lt2>
      <a:accent1>
        <a:srgbClr val="318D37"/>
      </a:accent1>
      <a:accent2>
        <a:srgbClr val="771B62"/>
      </a:accent2>
      <a:accent3>
        <a:srgbClr val="FFFFFF"/>
      </a:accent3>
      <a:accent4>
        <a:srgbClr val="2A2A2A"/>
      </a:accent4>
      <a:accent5>
        <a:srgbClr val="ADC5AE"/>
      </a:accent5>
      <a:accent6>
        <a:srgbClr val="6B1758"/>
      </a:accent6>
      <a:hlink>
        <a:srgbClr val="0000FF"/>
      </a:hlink>
      <a:folHlink>
        <a:srgbClr val="800080"/>
      </a:folHlink>
    </a:clrScheme>
    <a:fontScheme name="3_BNPP">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8099" dir="2700000" algn="ctr" rotWithShape="0">
                  <a:schemeClr val="bg2">
                    <a:alpha val="74998"/>
                  </a:schemeClr>
                </a:outerShdw>
              </a:effectLst>
            </a14:hiddenEffects>
          </a:ext>
        </a:extLst>
      </a:spPr>
      <a:bodyPr vert="horz" wrap="none" lIns="0" tIns="0" rIns="0" bIns="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sz="800" b="0" i="0" u="none" strike="noStrike" cap="none" normalizeH="0" baseline="0" noProof="1" smtClean="0">
            <a:ln>
              <a:noFill/>
            </a:ln>
            <a:solidFill>
              <a:srgbClr val="840165"/>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8099" dir="2700000" algn="ctr" rotWithShape="0">
                  <a:schemeClr val="bg2">
                    <a:alpha val="74998"/>
                  </a:schemeClr>
                </a:outerShdw>
              </a:effectLst>
            </a14:hiddenEffects>
          </a:ext>
        </a:extLst>
      </a:spPr>
      <a:bodyPr vert="horz" wrap="none" lIns="0" tIns="0" rIns="0" bIns="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sz="800" b="0" i="0" u="none" strike="noStrike" cap="none" normalizeH="0" baseline="0" noProof="1" smtClean="0">
            <a:ln>
              <a:noFill/>
            </a:ln>
            <a:solidFill>
              <a:srgbClr val="840165"/>
            </a:solidFill>
            <a:effectLst/>
            <a:latin typeface="Arial" pitchFamily="34" charset="0"/>
          </a:defRPr>
        </a:defPPr>
      </a:lstStyle>
    </a:lnDef>
  </a:objectDefaults>
  <a:extraClrSchemeLst>
    <a:extraClrScheme>
      <a:clrScheme name="3_BNPP 1">
        <a:dk1>
          <a:srgbClr val="333333"/>
        </a:dk1>
        <a:lt1>
          <a:srgbClr val="FFFFFF"/>
        </a:lt1>
        <a:dk2>
          <a:srgbClr val="A6A6A6"/>
        </a:dk2>
        <a:lt2>
          <a:srgbClr val="F2F2F2"/>
        </a:lt2>
        <a:accent1>
          <a:srgbClr val="318D37"/>
        </a:accent1>
        <a:accent2>
          <a:srgbClr val="771B62"/>
        </a:accent2>
        <a:accent3>
          <a:srgbClr val="FFFFFF"/>
        </a:accent3>
        <a:accent4>
          <a:srgbClr val="2A2A2A"/>
        </a:accent4>
        <a:accent5>
          <a:srgbClr val="ADC5AE"/>
        </a:accent5>
        <a:accent6>
          <a:srgbClr val="6B1758"/>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19624</TotalTime>
  <Words>2801</Words>
  <Application>Microsoft Office PowerPoint</Application>
  <PresentationFormat>On-screen Show (4:3)</PresentationFormat>
  <Paragraphs>362</Paragraphs>
  <Slides>13</Slides>
  <Notes>1</Notes>
  <HiddenSlides>0</HiddenSlides>
  <MMClips>0</MMClips>
  <ScaleCrop>false</ScaleCrop>
  <HeadingPairs>
    <vt:vector size="8" baseType="variant">
      <vt:variant>
        <vt:lpstr>Fonts Used</vt:lpstr>
      </vt:variant>
      <vt:variant>
        <vt:i4>5</vt:i4>
      </vt:variant>
      <vt:variant>
        <vt:lpstr>Theme</vt:lpstr>
      </vt:variant>
      <vt:variant>
        <vt:i4>5</vt:i4>
      </vt:variant>
      <vt:variant>
        <vt:lpstr>Embedded OLE Servers</vt:lpstr>
      </vt:variant>
      <vt:variant>
        <vt:i4>1</vt:i4>
      </vt:variant>
      <vt:variant>
        <vt:lpstr>Slide Titles</vt:lpstr>
      </vt:variant>
      <vt:variant>
        <vt:i4>13</vt:i4>
      </vt:variant>
    </vt:vector>
  </HeadingPairs>
  <TitlesOfParts>
    <vt:vector size="24" baseType="lpstr">
      <vt:lpstr>Arial</vt:lpstr>
      <vt:lpstr>Arial Narrow</vt:lpstr>
      <vt:lpstr>Century Gothic</vt:lpstr>
      <vt:lpstr>Microsoft Sans Serif</vt:lpstr>
      <vt:lpstr>Wingdings</vt:lpstr>
      <vt:lpstr>1_BNPP</vt:lpstr>
      <vt:lpstr>Template-BNPP-Securities-Services-EN</vt:lpstr>
      <vt:lpstr>2_BNPP</vt:lpstr>
      <vt:lpstr>1_Template-BNPP-Securities-Services-EN</vt:lpstr>
      <vt:lpstr>3_BNPP</vt:lpstr>
      <vt:lpstr>think-cell Slide</vt:lpstr>
      <vt:lpstr>BNP PARIBAS COLOMBIA CORPORACIÓN FINANCIERA S.A.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dede dede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sur une ligne</dc:title>
  <dc:creator>dede dede</dc:creator>
  <cp:keywords>Classification=Internal</cp:keywords>
  <cp:lastModifiedBy>Sabrina VERA</cp:lastModifiedBy>
  <cp:revision>411</cp:revision>
  <cp:lastPrinted>2013-05-15T18:39:58Z</cp:lastPrinted>
  <dcterms:created xsi:type="dcterms:W3CDTF">2010-10-14T08:06:55Z</dcterms:created>
  <dcterms:modified xsi:type="dcterms:W3CDTF">2025-07-09T15:33:14Z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d79dddfa-5f29-473a-9419-e0951a842e00</vt:lpwstr>
  </property>
  <property fmtid="{D5CDD505-2E9C-101B-9397-08002B2CF9AE}" pid="3" name="Classification">
    <vt:lpwstr>Internal</vt:lpwstr>
  </property>
  <property fmtid="{D5CDD505-2E9C-101B-9397-08002B2CF9AE}" pid="4" name="ApplyVisualMarking">
    <vt:lpwstr>None</vt:lpwstr>
  </property>
  <property fmtid="{D5CDD505-2E9C-101B-9397-08002B2CF9AE}" pid="5" name="MSIP_Label_48ed5431-0ab7-4c1b-98f4-d4e50f674d02_Enabled">
    <vt:lpwstr>true</vt:lpwstr>
  </property>
  <property fmtid="{D5CDD505-2E9C-101B-9397-08002B2CF9AE}" pid="6" name="MSIP_Label_48ed5431-0ab7-4c1b-98f4-d4e50f674d02_SetDate">
    <vt:lpwstr>2024-07-31T19:40:12Z</vt:lpwstr>
  </property>
  <property fmtid="{D5CDD505-2E9C-101B-9397-08002B2CF9AE}" pid="7" name="MSIP_Label_48ed5431-0ab7-4c1b-98f4-d4e50f674d02_Method">
    <vt:lpwstr>Privileged</vt:lpwstr>
  </property>
  <property fmtid="{D5CDD505-2E9C-101B-9397-08002B2CF9AE}" pid="8" name="MSIP_Label_48ed5431-0ab7-4c1b-98f4-d4e50f674d02_Name">
    <vt:lpwstr>48ed5431-0ab7-4c1b-98f4-d4e50f674d02</vt:lpwstr>
  </property>
  <property fmtid="{D5CDD505-2E9C-101B-9397-08002B2CF9AE}" pid="9" name="MSIP_Label_48ed5431-0ab7-4c1b-98f4-d4e50f674d02_SiteId">
    <vt:lpwstr>614f9c25-bffa-42c7-86d8-964101f55fa2</vt:lpwstr>
  </property>
  <property fmtid="{D5CDD505-2E9C-101B-9397-08002B2CF9AE}" pid="10" name="MSIP_Label_48ed5431-0ab7-4c1b-98f4-d4e50f674d02_ActionId">
    <vt:lpwstr>56017119-12ab-4dda-8b73-e08459bc15aa</vt:lpwstr>
  </property>
  <property fmtid="{D5CDD505-2E9C-101B-9397-08002B2CF9AE}" pid="11" name="MSIP_Label_48ed5431-0ab7-4c1b-98f4-d4e50f674d02_ContentBits">
    <vt:lpwstr>0</vt:lpwstr>
  </property>
</Properties>
</file>